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9260800" cy="29260800"/>
  <p:notesSz cx="6858000" cy="9144000"/>
  <p:defaultTextStyle>
    <a:defPPr>
      <a:defRPr lang="en-US"/>
    </a:defPPr>
    <a:lvl1pPr marL="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6304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2608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38912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5216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1520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77824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24128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0432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990" y="-72"/>
      </p:cViewPr>
      <p:guideLst>
        <p:guide orient="horz" pos="9216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06BB5-BEDB-40A9-9F53-A727634A335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FC6E6-1F2D-4DA2-B1CB-70FE6313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146304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292608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438912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585216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731520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877824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1024128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1170432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FC6E6-1F2D-4DA2-B1CB-70FE631335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9089819"/>
            <a:ext cx="24871680" cy="6272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16581120"/>
            <a:ext cx="2048256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2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214080" y="1564643"/>
            <a:ext cx="6583680" cy="33284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040" y="1564643"/>
            <a:ext cx="19263360" cy="33284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9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1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2" y="18802774"/>
            <a:ext cx="24871680" cy="581152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2" y="12401979"/>
            <a:ext cx="24871680" cy="6400797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30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4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3040" y="9103362"/>
            <a:ext cx="12923520" cy="2574544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4240" y="9103362"/>
            <a:ext cx="12923520" cy="2574544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171789"/>
            <a:ext cx="2633472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6549814"/>
            <a:ext cx="12928602" cy="272965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800" b="1"/>
            </a:lvl3pPr>
            <a:lvl4pPr marL="4389120" indent="0">
              <a:buNone/>
              <a:defRPr sz="5100" b="1"/>
            </a:lvl4pPr>
            <a:lvl5pPr marL="5852160" indent="0">
              <a:buNone/>
              <a:defRPr sz="5100" b="1"/>
            </a:lvl5pPr>
            <a:lvl6pPr marL="7315200" indent="0">
              <a:buNone/>
              <a:defRPr sz="5100" b="1"/>
            </a:lvl6pPr>
            <a:lvl7pPr marL="8778240" indent="0">
              <a:buNone/>
              <a:defRPr sz="5100" b="1"/>
            </a:lvl7pPr>
            <a:lvl8pPr marL="10241280" indent="0">
              <a:buNone/>
              <a:defRPr sz="5100" b="1"/>
            </a:lvl8pPr>
            <a:lvl9pPr marL="11704320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40" y="9279466"/>
            <a:ext cx="12928602" cy="16858829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4085" y="6549814"/>
            <a:ext cx="12933680" cy="272965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800" b="1"/>
            </a:lvl3pPr>
            <a:lvl4pPr marL="4389120" indent="0">
              <a:buNone/>
              <a:defRPr sz="5100" b="1"/>
            </a:lvl4pPr>
            <a:lvl5pPr marL="5852160" indent="0">
              <a:buNone/>
              <a:defRPr sz="5100" b="1"/>
            </a:lvl5pPr>
            <a:lvl6pPr marL="7315200" indent="0">
              <a:buNone/>
              <a:defRPr sz="5100" b="1"/>
            </a:lvl6pPr>
            <a:lvl7pPr marL="8778240" indent="0">
              <a:buNone/>
              <a:defRPr sz="5100" b="1"/>
            </a:lvl7pPr>
            <a:lvl8pPr marL="10241280" indent="0">
              <a:buNone/>
              <a:defRPr sz="5100" b="1"/>
            </a:lvl8pPr>
            <a:lvl9pPr marL="11704320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4085" y="9279466"/>
            <a:ext cx="12933680" cy="16858829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8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5" y="1165014"/>
            <a:ext cx="9626602" cy="4958080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160" y="1165016"/>
            <a:ext cx="16357600" cy="24973283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5" y="6123096"/>
            <a:ext cx="9626602" cy="20015203"/>
          </a:xfrm>
        </p:spPr>
        <p:txBody>
          <a:bodyPr/>
          <a:lstStyle>
            <a:lvl1pPr marL="0" indent="0">
              <a:buNone/>
              <a:defRPr sz="4500"/>
            </a:lvl1pPr>
            <a:lvl2pPr marL="1463040" indent="0">
              <a:buNone/>
              <a:defRPr sz="3800"/>
            </a:lvl2pPr>
            <a:lvl3pPr marL="2926080" indent="0">
              <a:buNone/>
              <a:defRPr sz="3200"/>
            </a:lvl3pPr>
            <a:lvl4pPr marL="4389120" indent="0">
              <a:buNone/>
              <a:defRPr sz="2900"/>
            </a:lvl4pPr>
            <a:lvl5pPr marL="5852160" indent="0">
              <a:buNone/>
              <a:defRPr sz="2900"/>
            </a:lvl5pPr>
            <a:lvl6pPr marL="7315200" indent="0">
              <a:buNone/>
              <a:defRPr sz="2900"/>
            </a:lvl6pPr>
            <a:lvl7pPr marL="8778240" indent="0">
              <a:buNone/>
              <a:defRPr sz="2900"/>
            </a:lvl7pPr>
            <a:lvl8pPr marL="10241280" indent="0">
              <a:buNone/>
              <a:defRPr sz="2900"/>
            </a:lvl8pPr>
            <a:lvl9pPr marL="11704320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322" y="20482562"/>
            <a:ext cx="17556480" cy="2418083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322" y="2614506"/>
            <a:ext cx="17556480" cy="17556480"/>
          </a:xfrm>
        </p:spPr>
        <p:txBody>
          <a:bodyPr/>
          <a:lstStyle>
            <a:lvl1pPr marL="0" indent="0">
              <a:buNone/>
              <a:defRPr sz="10200"/>
            </a:lvl1pPr>
            <a:lvl2pPr marL="1463040" indent="0">
              <a:buNone/>
              <a:defRPr sz="9000"/>
            </a:lvl2pPr>
            <a:lvl3pPr marL="2926080" indent="0">
              <a:buNone/>
              <a:defRPr sz="770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322" y="22900645"/>
            <a:ext cx="17556480" cy="3434077"/>
          </a:xfrm>
        </p:spPr>
        <p:txBody>
          <a:bodyPr/>
          <a:lstStyle>
            <a:lvl1pPr marL="0" indent="0">
              <a:buNone/>
              <a:defRPr sz="4500"/>
            </a:lvl1pPr>
            <a:lvl2pPr marL="1463040" indent="0">
              <a:buNone/>
              <a:defRPr sz="3800"/>
            </a:lvl2pPr>
            <a:lvl3pPr marL="2926080" indent="0">
              <a:buNone/>
              <a:defRPr sz="3200"/>
            </a:lvl3pPr>
            <a:lvl4pPr marL="4389120" indent="0">
              <a:buNone/>
              <a:defRPr sz="2900"/>
            </a:lvl4pPr>
            <a:lvl5pPr marL="5852160" indent="0">
              <a:buNone/>
              <a:defRPr sz="2900"/>
            </a:lvl5pPr>
            <a:lvl6pPr marL="7315200" indent="0">
              <a:buNone/>
              <a:defRPr sz="2900"/>
            </a:lvl6pPr>
            <a:lvl7pPr marL="8778240" indent="0">
              <a:buNone/>
              <a:defRPr sz="2900"/>
            </a:lvl7pPr>
            <a:lvl8pPr marL="10241280" indent="0">
              <a:buNone/>
              <a:defRPr sz="2900"/>
            </a:lvl8pPr>
            <a:lvl9pPr marL="11704320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6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0" y="1171789"/>
            <a:ext cx="26334720" cy="4876800"/>
          </a:xfrm>
          <a:prstGeom prst="rect">
            <a:avLst/>
          </a:prstGeom>
        </p:spPr>
        <p:txBody>
          <a:bodyPr vert="horz" lIns="292608" tIns="146304" rIns="292608" bIns="1463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6827525"/>
            <a:ext cx="26334720" cy="19310774"/>
          </a:xfrm>
          <a:prstGeom prst="rect">
            <a:avLst/>
          </a:prstGeom>
        </p:spPr>
        <p:txBody>
          <a:bodyPr vert="horz" lIns="292608" tIns="146304" rIns="292608" bIns="1463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3040" y="27120430"/>
            <a:ext cx="6827520" cy="1557866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12DA-FAEB-4D6F-B2AD-D59900CB1D9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440" y="27120430"/>
            <a:ext cx="9265920" cy="1557866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70240" y="27120430"/>
            <a:ext cx="6827520" cy="1557866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6564-862C-4B46-8B73-C025B9B3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26080" rtl="0" eaLnBrk="1" latinLnBrk="0" hangingPunct="1">
        <a:spcBef>
          <a:spcPct val="0"/>
        </a:spcBef>
        <a:buNone/>
        <a:defRPr sz="1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1pPr>
      <a:lvl2pPr marL="2377440" indent="-914400" algn="l" defTabSz="2926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15" y="10475366"/>
            <a:ext cx="11595574" cy="831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413091" y="18967763"/>
            <a:ext cx="28485491" cy="9948672"/>
          </a:xfrm>
          <a:prstGeom prst="roundRect">
            <a:avLst>
              <a:gd name="adj" fmla="val 6250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241" y="21298318"/>
            <a:ext cx="13346474" cy="696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ounded Rectangle 61"/>
          <p:cNvSpPr/>
          <p:nvPr/>
        </p:nvSpPr>
        <p:spPr>
          <a:xfrm>
            <a:off x="8424267" y="3718573"/>
            <a:ext cx="12302134" cy="5446893"/>
          </a:xfrm>
          <a:prstGeom prst="roundRect">
            <a:avLst>
              <a:gd name="adj" fmla="val 6250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 bwMode="auto">
          <a:xfrm>
            <a:off x="4017862" y="14721840"/>
            <a:ext cx="11064240" cy="1828800"/>
          </a:xfrm>
          <a:prstGeom prst="roundRect">
            <a:avLst>
              <a:gd name="adj" fmla="val 15157"/>
            </a:avLst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017866" y="12573000"/>
            <a:ext cx="11064240" cy="1828800"/>
          </a:xfrm>
          <a:prstGeom prst="roundRect">
            <a:avLst>
              <a:gd name="adj" fmla="val 14227"/>
            </a:avLst>
          </a:prstGeom>
          <a:solidFill>
            <a:srgbClr val="FF9966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017862" y="10210800"/>
            <a:ext cx="11064240" cy="2194560"/>
          </a:xfrm>
          <a:prstGeom prst="roundRect">
            <a:avLst>
              <a:gd name="adj" fmla="val 11250"/>
            </a:avLst>
          </a:prstGeom>
          <a:solidFill>
            <a:schemeClr val="tx2">
              <a:lumMod val="60000"/>
              <a:lumOff val="4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096512" y="10206576"/>
            <a:ext cx="14612077" cy="2735565"/>
          </a:xfrm>
          <a:prstGeom prst="rect">
            <a:avLst/>
          </a:prstGeom>
        </p:spPr>
        <p:txBody>
          <a:bodyPr lIns="292608" tIns="146304" rIns="292608" bIns="146304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kern="0" dirty="0">
                <a:cs typeface="Calibri"/>
              </a:rPr>
              <a:t>      </a:t>
            </a:r>
            <a:r>
              <a:rPr lang="en-US" sz="3000" b="1" u="sng" kern="0" dirty="0">
                <a:cs typeface="Calibri"/>
              </a:rPr>
              <a:t>RESEARCH ACTIVITY THE PROTOCOL IS SUPPORTING</a:t>
            </a:r>
            <a:endParaRPr lang="en-US" sz="3000" u="sng" kern="0" dirty="0">
              <a:latin typeface="Calibri"/>
              <a:cs typeface="Calibri"/>
            </a:endParaRP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cs typeface="Calibri"/>
              </a:rPr>
              <a:t>Discovery stage: screening for overall performance, global in nature</a:t>
            </a: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cs typeface="Calibri"/>
              </a:rPr>
              <a:t>Elementary step-based modeling: isolating each reaction/ads./des. step</a:t>
            </a: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latin typeface="Calibri"/>
                <a:cs typeface="Calibri"/>
              </a:rPr>
              <a:t>Typically governed by relative maturity of technology</a:t>
            </a: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latin typeface="Calibri"/>
                <a:cs typeface="Calibri"/>
              </a:rPr>
              <a:t>Will dictate complexity of the test methodologies employed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57200" y="14724071"/>
            <a:ext cx="3017520" cy="1828800"/>
          </a:xfrm>
          <a:prstGeom prst="roundRect">
            <a:avLst>
              <a:gd name="adj" fmla="val 13565"/>
            </a:avLst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59501" y="19469648"/>
            <a:ext cx="7482477" cy="1359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2608" tIns="146304" rIns="292608" bIns="146304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800" b="1" dirty="0"/>
              <a:t>Easily modified to other </a:t>
            </a:r>
            <a:r>
              <a:rPr lang="en-US" sz="3800" b="1" i="1" dirty="0"/>
              <a:t>CONVERSION-BASED</a:t>
            </a:r>
            <a:r>
              <a:rPr lang="en-US" sz="3800" b="1" dirty="0"/>
              <a:t> applications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14724046"/>
            <a:ext cx="3474720" cy="1606480"/>
          </a:xfrm>
          <a:prstGeom prst="rect">
            <a:avLst/>
          </a:prstGeom>
        </p:spPr>
        <p:txBody>
          <a:bodyPr lIns="292608" tIns="146304" rIns="292608" bIns="146304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0" dirty="0">
                <a:latin typeface="Calibri"/>
                <a:cs typeface="Calibri"/>
              </a:rPr>
              <a:t>Functionality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600" kern="0" dirty="0">
              <a:latin typeface="Calibri"/>
              <a:cs typeface="Calibri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0" dirty="0">
                <a:latin typeface="Calibri"/>
                <a:cs typeface="Calibri"/>
              </a:rPr>
              <a:t>Device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36018" y="19387114"/>
            <a:ext cx="12022141" cy="1545574"/>
          </a:xfrm>
          <a:prstGeom prst="rect">
            <a:avLst/>
          </a:prstGeom>
        </p:spPr>
        <p:txBody>
          <a:bodyPr lIns="292608" tIns="146304" rIns="292608" bIns="146304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buNone/>
            </a:pPr>
            <a:r>
              <a:rPr lang="en-US" sz="5800" b="1" i="1" kern="0" dirty="0">
                <a:cs typeface="Calibri"/>
              </a:rPr>
              <a:t>STEP 1 – Low-Temperature Oxidation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36016" y="9165467"/>
            <a:ext cx="11393254" cy="1470205"/>
          </a:xfrm>
          <a:prstGeom prst="rect">
            <a:avLst/>
          </a:prstGeom>
        </p:spPr>
        <p:txBody>
          <a:bodyPr lIns="292608" tIns="146304" rIns="292608" bIns="146304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5800" b="1" i="1" kern="0" dirty="0">
                <a:cs typeface="Calibri"/>
              </a:rPr>
              <a:t>Protocol Considerations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57200" y="10355807"/>
            <a:ext cx="3017520" cy="1737360"/>
          </a:xfrm>
          <a:prstGeom prst="roundRect">
            <a:avLst>
              <a:gd name="adj" fmla="val 16459"/>
            </a:avLst>
          </a:prstGeom>
          <a:solidFill>
            <a:schemeClr val="tx2">
              <a:lumMod val="60000"/>
              <a:lumOff val="4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57199" y="12618720"/>
            <a:ext cx="3017520" cy="1828800"/>
          </a:xfrm>
          <a:prstGeom prst="roundRect">
            <a:avLst>
              <a:gd name="adj" fmla="val 17760"/>
            </a:avLst>
          </a:prstGeom>
          <a:solidFill>
            <a:srgbClr val="FF9966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8600" y="12566723"/>
            <a:ext cx="3474720" cy="1606477"/>
          </a:xfrm>
          <a:prstGeom prst="rect">
            <a:avLst/>
          </a:prstGeom>
        </p:spPr>
        <p:txBody>
          <a:bodyPr lIns="292608" tIns="146304" rIns="292608" bIns="146304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3000" kern="0" dirty="0">
                <a:latin typeface="Calibri"/>
                <a:cs typeface="Calibri"/>
              </a:rPr>
              <a:t>Conversion</a:t>
            </a:r>
          </a:p>
          <a:p>
            <a:pPr marL="0" indent="0" algn="ctr">
              <a:lnSpc>
                <a:spcPct val="8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3600" kern="0" dirty="0">
                <a:latin typeface="Calibri"/>
                <a:cs typeface="Calibri"/>
              </a:rPr>
              <a:t>	</a:t>
            </a:r>
          </a:p>
          <a:p>
            <a:pPr marL="0" indent="0" algn="ctr">
              <a:lnSpc>
                <a:spcPct val="8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3000" kern="0" dirty="0">
                <a:latin typeface="Calibri"/>
                <a:cs typeface="Calibri"/>
              </a:rPr>
              <a:t>Passive Adsorption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28600" y="10263949"/>
            <a:ext cx="3474720" cy="1606477"/>
          </a:xfrm>
          <a:prstGeom prst="rect">
            <a:avLst/>
          </a:prstGeom>
        </p:spPr>
        <p:txBody>
          <a:bodyPr lIns="292608" tIns="146304" rIns="292608" bIns="146304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0" dirty="0">
                <a:latin typeface="Calibri"/>
                <a:cs typeface="Calibri"/>
              </a:rPr>
              <a:t>Performance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600" kern="0" dirty="0">
              <a:latin typeface="Calibri"/>
              <a:cs typeface="Calibri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0" dirty="0">
                <a:latin typeface="Calibri"/>
                <a:cs typeface="Calibri"/>
              </a:rPr>
              <a:t>Modeling</a:t>
            </a:r>
          </a:p>
        </p:txBody>
      </p:sp>
      <p:sp>
        <p:nvSpPr>
          <p:cNvPr id="24" name="Up-Down Arrow 23"/>
          <p:cNvSpPr>
            <a:spLocks noChangeAspect="1"/>
          </p:cNvSpPr>
          <p:nvPr/>
        </p:nvSpPr>
        <p:spPr bwMode="auto">
          <a:xfrm>
            <a:off x="1789861" y="10902706"/>
            <a:ext cx="352196" cy="562413"/>
          </a:xfrm>
          <a:prstGeom prst="upDownArrow">
            <a:avLst/>
          </a:prstGeom>
          <a:solidFill>
            <a:srgbClr val="FD7D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57200" y="16931640"/>
            <a:ext cx="3017520" cy="1336667"/>
          </a:xfrm>
          <a:prstGeom prst="roundRect">
            <a:avLst>
              <a:gd name="adj" fmla="val 16216"/>
            </a:avLst>
          </a:prstGeom>
          <a:solidFill>
            <a:srgbClr val="00B05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latin typeface="Calibri" panose="020F0502020204030204" pitchFamily="34" charset="0"/>
                <a:cs typeface="Times New Roman" pitchFamily="18" charset="0"/>
              </a:rPr>
              <a:t>Combustion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latin typeface="Calibri" panose="020F0502020204030204" pitchFamily="34" charset="0"/>
                <a:cs typeface="Times New Roman" pitchFamily="18" charset="0"/>
              </a:rPr>
              <a:t>Platform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017862" y="16839354"/>
            <a:ext cx="11064240" cy="1828800"/>
          </a:xfrm>
          <a:prstGeom prst="roundRect">
            <a:avLst>
              <a:gd name="adj" fmla="val 15281"/>
            </a:avLst>
          </a:prstGeom>
          <a:solidFill>
            <a:srgbClr val="00B05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0228846" y="20866653"/>
            <a:ext cx="2422796" cy="789753"/>
          </a:xfrm>
          <a:prstGeom prst="roundRect">
            <a:avLst>
              <a:gd name="adj" fmla="val 21667"/>
            </a:avLst>
          </a:prstGeom>
          <a:solidFill>
            <a:schemeClr val="tx2">
              <a:lumMod val="60000"/>
              <a:lumOff val="4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Calibri" panose="020F0502020204030204" pitchFamily="34" charset="0"/>
                <a:cs typeface="Times New Roman" pitchFamily="18" charset="0"/>
              </a:rPr>
              <a:t>Performance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0013490" y="22912936"/>
            <a:ext cx="2845379" cy="1698319"/>
          </a:xfrm>
          <a:prstGeom prst="roundRect">
            <a:avLst>
              <a:gd name="adj" fmla="val 21667"/>
            </a:avLst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Calibri" panose="020F0502020204030204" pitchFamily="34" charset="0"/>
                <a:cs typeface="Times New Roman" pitchFamily="18" charset="0"/>
              </a:rPr>
              <a:t>Functionality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i="1" dirty="0">
                <a:latin typeface="Calibri" panose="020F0502020204030204" pitchFamily="34" charset="0"/>
                <a:cs typeface="Times New Roman" pitchFamily="18" charset="0"/>
              </a:rPr>
              <a:t>AND</a:t>
            </a:r>
            <a:r>
              <a:rPr lang="en-US" sz="26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Calibri" panose="020F0502020204030204" pitchFamily="34" charset="0"/>
                <a:cs typeface="Times New Roman" pitchFamily="18" charset="0"/>
              </a:rPr>
              <a:t>Device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10265747" y="21919171"/>
            <a:ext cx="2340864" cy="789753"/>
          </a:xfrm>
          <a:prstGeom prst="roundRect">
            <a:avLst>
              <a:gd name="adj" fmla="val 21667"/>
            </a:avLst>
          </a:prstGeom>
          <a:solidFill>
            <a:srgbClr val="FF9966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cs typeface="Times New Roman" pitchFamily="18" charset="0"/>
              </a:rPr>
              <a:t>Conversion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41" y="20862950"/>
            <a:ext cx="8719718" cy="71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Content Placeholder 2"/>
          <p:cNvSpPr txBox="1">
            <a:spLocks/>
          </p:cNvSpPr>
          <p:nvPr/>
        </p:nvSpPr>
        <p:spPr>
          <a:xfrm>
            <a:off x="4100838" y="12613134"/>
            <a:ext cx="11261082" cy="2194557"/>
          </a:xfrm>
          <a:prstGeom prst="rect">
            <a:avLst/>
          </a:prstGeom>
        </p:spPr>
        <p:txBody>
          <a:bodyPr lIns="292608" tIns="146304" rIns="292608" bIns="146304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kern="0" dirty="0">
                <a:cs typeface="Calibri"/>
              </a:rPr>
              <a:t>      </a:t>
            </a:r>
            <a:r>
              <a:rPr lang="en-US" sz="3000" b="1" u="sng" kern="0" dirty="0">
                <a:cs typeface="Calibri"/>
              </a:rPr>
              <a:t>TYPE OF FUNCTIONALITY BEING STUDIED</a:t>
            </a:r>
            <a:endParaRPr lang="en-US" sz="3000" u="sng" kern="0" dirty="0">
              <a:latin typeface="Calibri"/>
              <a:cs typeface="Calibri"/>
            </a:endParaRP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latin typeface="Calibri"/>
                <a:cs typeface="Calibri"/>
              </a:rPr>
              <a:t>Conversion: Rate (single reaction or class of reactions) versus temperature</a:t>
            </a: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latin typeface="Calibri"/>
                <a:cs typeface="Calibri"/>
              </a:rPr>
              <a:t>Adsorption: Rate (ads/des) </a:t>
            </a:r>
            <a:r>
              <a:rPr lang="en-US" sz="2600" b="1" i="1" kern="0" dirty="0">
                <a:latin typeface="Calibri"/>
                <a:cs typeface="Calibri"/>
              </a:rPr>
              <a:t>PLUS</a:t>
            </a:r>
            <a:r>
              <a:rPr lang="en-US" sz="2600" kern="0" dirty="0">
                <a:latin typeface="Calibri"/>
                <a:cs typeface="Calibri"/>
              </a:rPr>
              <a:t> capacity </a:t>
            </a:r>
            <a:r>
              <a:rPr lang="en-US" sz="2600" b="1" i="1" kern="0" dirty="0">
                <a:latin typeface="Calibri"/>
                <a:cs typeface="Calibri"/>
              </a:rPr>
              <a:t>PLUS</a:t>
            </a:r>
            <a:r>
              <a:rPr lang="en-US" sz="2600" kern="0" dirty="0">
                <a:latin typeface="Calibri"/>
                <a:cs typeface="Calibri"/>
              </a:rPr>
              <a:t> desorption temperature</a:t>
            </a: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latin typeface="Calibri"/>
                <a:cs typeface="Calibri"/>
              </a:rPr>
              <a:t>Adsorption characterization (procedures and equipment) more complex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4106784" y="14703534"/>
            <a:ext cx="10952717" cy="2194557"/>
          </a:xfrm>
          <a:prstGeom prst="rect">
            <a:avLst/>
          </a:prstGeom>
        </p:spPr>
        <p:txBody>
          <a:bodyPr lIns="292608" tIns="146304" rIns="292608" bIns="146304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kern="0" dirty="0">
                <a:cs typeface="Calibri"/>
              </a:rPr>
              <a:t>      </a:t>
            </a:r>
            <a:r>
              <a:rPr lang="en-US" sz="3000" b="1" u="sng" kern="0" dirty="0">
                <a:cs typeface="Calibri"/>
              </a:rPr>
              <a:t>COMPLEXITY OF THE AFTERTREATMENT PROCESS</a:t>
            </a:r>
            <a:endParaRPr lang="en-US" sz="3000" u="sng" kern="0" dirty="0">
              <a:latin typeface="Calibri"/>
              <a:cs typeface="Calibri"/>
            </a:endParaRP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latin typeface="Calibri"/>
                <a:cs typeface="Calibri"/>
              </a:rPr>
              <a:t>Singular functionality: conversion- or adsorption-based</a:t>
            </a: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latin typeface="Calibri"/>
                <a:cs typeface="Calibri"/>
              </a:rPr>
              <a:t>Device (e.g., system): often involves multiple functionalities (e.g., NSR)</a:t>
            </a: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latin typeface="Calibri"/>
                <a:cs typeface="Calibri"/>
              </a:rPr>
              <a:t>Dictates complexity of steps required for adequate characterization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096512" y="16824965"/>
            <a:ext cx="12032717" cy="2194557"/>
          </a:xfrm>
          <a:prstGeom prst="rect">
            <a:avLst/>
          </a:prstGeom>
        </p:spPr>
        <p:txBody>
          <a:bodyPr lIns="292608" tIns="146304" rIns="292608" bIns="146304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kern="0" dirty="0">
                <a:cs typeface="Calibri"/>
              </a:rPr>
              <a:t>      </a:t>
            </a:r>
            <a:r>
              <a:rPr lang="en-US" sz="3000" b="1" u="sng" kern="0" dirty="0">
                <a:cs typeface="Calibri"/>
              </a:rPr>
              <a:t>ENGINE TYPE AND COMBUSTION STRATEGY</a:t>
            </a:r>
            <a:endParaRPr lang="en-US" sz="3000" u="sng" kern="0" dirty="0">
              <a:latin typeface="Calibri"/>
              <a:cs typeface="Calibri"/>
            </a:endParaRP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latin typeface="Calibri"/>
                <a:cs typeface="Calibri"/>
              </a:rPr>
              <a:t>Diesel versus Gasoline</a:t>
            </a: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latin typeface="Calibri"/>
                <a:cs typeface="Calibri"/>
              </a:rPr>
              <a:t>Stoichiometric versus Lean combustion</a:t>
            </a:r>
          </a:p>
          <a:p>
            <a:pPr marL="585216" lvl="1" indent="-585216"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latin typeface="Calibri"/>
                <a:cs typeface="Calibri"/>
              </a:rPr>
              <a:t>Conventional versus “Advanced” low-temperature combustion (e.g., RCCI)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19052826" y="9267462"/>
            <a:ext cx="6620166" cy="1266208"/>
          </a:xfrm>
          <a:prstGeom prst="rect">
            <a:avLst/>
          </a:prstGeom>
        </p:spPr>
        <p:txBody>
          <a:bodyPr lIns="292608" tIns="146304" rIns="292608" bIns="146304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640"/>
              </a:spcAft>
              <a:buNone/>
            </a:pPr>
            <a:r>
              <a:rPr lang="en-US" sz="5800" b="1" i="1" kern="0" dirty="0">
                <a:latin typeface="Calibri"/>
                <a:cs typeface="Calibri"/>
              </a:rPr>
              <a:t>Protocol Structure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23164800" y="19994885"/>
            <a:ext cx="2048256" cy="702302"/>
          </a:xfrm>
          <a:prstGeom prst="roundRect">
            <a:avLst>
              <a:gd name="adj" fmla="val 2629"/>
            </a:avLst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latin typeface="Calibri" panose="020F0502020204030204" pitchFamily="34" charset="0"/>
                <a:cs typeface="Times New Roman" pitchFamily="18" charset="0"/>
              </a:rPr>
              <a:t>Aging</a:t>
            </a:r>
          </a:p>
        </p:txBody>
      </p:sp>
      <p:sp>
        <p:nvSpPr>
          <p:cNvPr id="67" name="Rounded Rectangle 66"/>
          <p:cNvSpPr/>
          <p:nvPr/>
        </p:nvSpPr>
        <p:spPr bwMode="auto">
          <a:xfrm>
            <a:off x="25603200" y="19994882"/>
            <a:ext cx="2048256" cy="702302"/>
          </a:xfrm>
          <a:prstGeom prst="roundRect">
            <a:avLst>
              <a:gd name="adj" fmla="val 2629"/>
            </a:avLst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latin typeface="Calibri" panose="020F0502020204030204" pitchFamily="34" charset="0"/>
                <a:cs typeface="Times New Roman" pitchFamily="18" charset="0"/>
              </a:rPr>
              <a:t>Poisoning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960" y="243853"/>
            <a:ext cx="7620000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ounded Rectangle 54"/>
          <p:cNvSpPr/>
          <p:nvPr/>
        </p:nvSpPr>
        <p:spPr>
          <a:xfrm>
            <a:off x="220739" y="223286"/>
            <a:ext cx="7793805" cy="3657600"/>
          </a:xfrm>
          <a:prstGeom prst="roundRect">
            <a:avLst>
              <a:gd name="adj" fmla="val 6250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ctr"/>
          <a:lstStyle/>
          <a:p>
            <a:pPr algn="ctr"/>
            <a:endParaRPr lang="en-US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76019" y="327304"/>
            <a:ext cx="7738522" cy="3797424"/>
          </a:xfrm>
          <a:prstGeom prst="rect">
            <a:avLst/>
          </a:prstGeom>
        </p:spPr>
        <p:txBody>
          <a:bodyPr vert="horz" lIns="292608" tIns="146304" rIns="292608" bIns="146304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Bef>
                <a:spcPts val="0"/>
              </a:spcBef>
              <a:spcAft>
                <a:spcPts val="1920"/>
              </a:spcAft>
            </a:pPr>
            <a:r>
              <a:rPr lang="en-US" sz="3400" dirty="0">
                <a:cs typeface="Calibri"/>
              </a:rPr>
              <a:t>The </a:t>
            </a:r>
            <a:r>
              <a:rPr lang="en-US" sz="3400" b="1" dirty="0">
                <a:cs typeface="Calibri"/>
              </a:rPr>
              <a:t>Advanced Combustion and Emission Control (ACEC) </a:t>
            </a:r>
            <a:r>
              <a:rPr lang="en-US" sz="3400" dirty="0">
                <a:cs typeface="Calibri"/>
              </a:rPr>
              <a:t>Technical Team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920"/>
              </a:spcAft>
            </a:pPr>
            <a:r>
              <a:rPr lang="en-US" sz="3400" b="1" dirty="0">
                <a:cs typeface="Calibri"/>
              </a:rPr>
              <a:t>Low Temperature Aftertreatment (LTAT) </a:t>
            </a:r>
            <a:r>
              <a:rPr lang="en-US" sz="3400" dirty="0">
                <a:cs typeface="Calibri"/>
              </a:rPr>
              <a:t>working group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3200" u="sng" dirty="0">
                <a:cs typeface="Calibri"/>
              </a:rPr>
              <a:t>Including representatives from: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3400" dirty="0">
                <a:cs typeface="Calibri"/>
              </a:rPr>
              <a:t> </a:t>
            </a:r>
            <a:r>
              <a:rPr lang="en-US" sz="3400" b="1" dirty="0">
                <a:cs typeface="Calibri"/>
              </a:rPr>
              <a:t>- FCA, Ford, GM, ORNL, PNNL, &amp; DOE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290560" y="487682"/>
            <a:ext cx="12435840" cy="3393206"/>
          </a:xfrm>
          <a:prstGeom prst="rect">
            <a:avLst/>
          </a:prstGeom>
        </p:spPr>
        <p:txBody>
          <a:bodyPr vert="horz" lIns="292608" tIns="146304" rIns="292608" bIns="146304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b="1" i="1" dirty="0">
                <a:cs typeface="Calibri"/>
              </a:rPr>
              <a:t>AFTERTREATMENT PROTOCOLS FOR CATALYST CHARACTERIZATION </a:t>
            </a:r>
          </a:p>
          <a:p>
            <a:r>
              <a:rPr lang="en-US" sz="5800" b="1" i="1" dirty="0">
                <a:cs typeface="Calibri"/>
              </a:rPr>
              <a:t>AND PERFORMANCE EVALUATION</a:t>
            </a:r>
            <a:endParaRPr lang="en-US" sz="5800" i="1" dirty="0">
              <a:cs typeface="Calibri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290559" y="3718573"/>
            <a:ext cx="12435843" cy="5791187"/>
          </a:xfrm>
          <a:prstGeom prst="rect">
            <a:avLst/>
          </a:prstGeom>
        </p:spPr>
        <p:txBody>
          <a:bodyPr vert="horz" lIns="292608" tIns="146304" rIns="292608" bIns="146304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4500" b="1" i="1" dirty="0">
                <a:cs typeface="Calibri"/>
              </a:rPr>
              <a:t>Consistent and realistic </a:t>
            </a:r>
            <a:r>
              <a:rPr lang="en-US" sz="4500" dirty="0">
                <a:cs typeface="Calibri"/>
              </a:rPr>
              <a:t>standardized catalyst test procedures that sufficiently capture a catalyst technology’s performance capability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8778239" y="5829491"/>
            <a:ext cx="11372406" cy="3680269"/>
          </a:xfrm>
          <a:prstGeom prst="rect">
            <a:avLst/>
          </a:prstGeom>
        </p:spPr>
        <p:txBody>
          <a:bodyPr vert="horz" lIns="292608" tIns="146304" rIns="292608" bIns="146304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0" indent="-548640" algn="l">
              <a:lnSpc>
                <a:spcPct val="75000"/>
              </a:lnSpc>
              <a:spcAft>
                <a:spcPts val="1280"/>
              </a:spcAft>
              <a:buFont typeface="Wingdings" panose="05000000000000000000" pitchFamily="2" charset="2"/>
              <a:buChar char="q"/>
            </a:pPr>
            <a:r>
              <a:rPr lang="en-US" sz="3800" i="1" dirty="0">
                <a:cs typeface="Calibri"/>
              </a:rPr>
              <a:t>Solely intended as guidelines for sharing results of research with the technical community</a:t>
            </a:r>
          </a:p>
          <a:p>
            <a:pPr marL="548640" indent="-548640" algn="l">
              <a:lnSpc>
                <a:spcPct val="75000"/>
              </a:lnSpc>
              <a:spcAft>
                <a:spcPts val="1280"/>
              </a:spcAft>
              <a:buFont typeface="Wingdings" panose="05000000000000000000" pitchFamily="2" charset="2"/>
              <a:buChar char="q"/>
            </a:pPr>
            <a:r>
              <a:rPr lang="en-US" sz="3800" i="1" dirty="0">
                <a:cs typeface="Calibri"/>
              </a:rPr>
              <a:t>Meant to be broadly shared in public forum to evaluate and benchmark performance</a:t>
            </a:r>
          </a:p>
          <a:p>
            <a:pPr marL="548640" indent="-548640" algn="l">
              <a:lnSpc>
                <a:spcPct val="75000"/>
              </a:lnSpc>
              <a:spcAft>
                <a:spcPts val="1280"/>
              </a:spcAft>
              <a:buFont typeface="Wingdings" panose="05000000000000000000" pitchFamily="2" charset="2"/>
              <a:buChar char="q"/>
            </a:pPr>
            <a:r>
              <a:rPr lang="en-US" sz="3800" i="1" dirty="0">
                <a:cs typeface="Calibri"/>
              </a:rPr>
              <a:t>NOT meant to replace or dictate individual research institute protocols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276018" y="4096512"/>
            <a:ext cx="8148246" cy="5385037"/>
          </a:xfrm>
          <a:prstGeom prst="rect">
            <a:avLst/>
          </a:prstGeom>
        </p:spPr>
        <p:txBody>
          <a:bodyPr lIns="292608" tIns="146304" rIns="292608" bIns="146304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40"/>
              </a:spcAft>
              <a:buNone/>
            </a:pPr>
            <a:r>
              <a:rPr lang="en-US" sz="5100" b="1" i="1" kern="0" dirty="0">
                <a:latin typeface="Calibri"/>
                <a:cs typeface="Calibri"/>
              </a:rPr>
              <a:t>Why</a:t>
            </a:r>
          </a:p>
          <a:p>
            <a:pPr marL="585216" lvl="1" indent="-585216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  <a:buFont typeface="Wingdings" panose="05000000000000000000" pitchFamily="2" charset="2"/>
              <a:buChar char="Ø"/>
            </a:pPr>
            <a:r>
              <a:rPr lang="en-US" sz="2900" kern="0" dirty="0">
                <a:latin typeface="Calibri"/>
                <a:cs typeface="Calibri"/>
              </a:rPr>
              <a:t>Harmonize aftertreatment direction with emerging combustion strategies</a:t>
            </a:r>
          </a:p>
          <a:p>
            <a:pPr marL="585216" lvl="1" indent="-585216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  <a:buFont typeface="Wingdings" panose="05000000000000000000" pitchFamily="2" charset="2"/>
              <a:buChar char="Ø"/>
            </a:pPr>
            <a:r>
              <a:rPr lang="en-US" sz="2900" kern="0" dirty="0">
                <a:latin typeface="Calibri"/>
                <a:cs typeface="Calibri"/>
              </a:rPr>
              <a:t>Assist DOE and USDRIVE in evaluation &amp; management of projects</a:t>
            </a:r>
          </a:p>
          <a:p>
            <a:pPr marL="585216" lvl="1" indent="-585216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  <a:buFont typeface="Wingdings" panose="05000000000000000000" pitchFamily="2" charset="2"/>
              <a:buChar char="Ø"/>
            </a:pPr>
            <a:r>
              <a:rPr lang="en-US" sz="2900" kern="0" dirty="0">
                <a:latin typeface="Calibri"/>
                <a:cs typeface="Calibri"/>
              </a:rPr>
              <a:t>A pathway for </a:t>
            </a:r>
            <a:r>
              <a:rPr lang="en-US" sz="2900" b="1" i="1" kern="0" dirty="0">
                <a:cs typeface="Calibri"/>
              </a:rPr>
              <a:t>comparative</a:t>
            </a:r>
            <a:r>
              <a:rPr lang="en-US" sz="2900" kern="0" dirty="0">
                <a:cs typeface="Calibri"/>
              </a:rPr>
              <a:t> evaluation and benchmarking</a:t>
            </a:r>
            <a:endParaRPr lang="en-US" sz="2900" kern="0" dirty="0">
              <a:latin typeface="Calibri"/>
              <a:cs typeface="Calibri"/>
            </a:endParaRPr>
          </a:p>
          <a:p>
            <a:pPr marL="585216" lvl="1" indent="-585216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  <a:buFont typeface="Wingdings" panose="05000000000000000000" pitchFamily="2" charset="2"/>
              <a:buChar char="Ø"/>
            </a:pPr>
            <a:r>
              <a:rPr lang="en-US" sz="2900" kern="0" dirty="0">
                <a:cs typeface="Calibri"/>
              </a:rPr>
              <a:t>Accelerate pace of catalyst innovation by maximizing value and impact of reported data</a:t>
            </a:r>
            <a:endParaRPr lang="en-US" sz="2900" kern="0" dirty="0">
              <a:latin typeface="Calibri"/>
              <a:cs typeface="Calibri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21214082" y="4096514"/>
            <a:ext cx="7684502" cy="4566237"/>
          </a:xfrm>
          <a:prstGeom prst="rect">
            <a:avLst/>
          </a:prstGeom>
        </p:spPr>
        <p:txBody>
          <a:bodyPr lIns="292608" tIns="146304" rIns="292608" bIns="146304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920"/>
              </a:spcAft>
              <a:buNone/>
            </a:pPr>
            <a:r>
              <a:rPr lang="en-US" sz="5100" b="1" i="1" kern="0" dirty="0">
                <a:latin typeface="Calibri"/>
                <a:cs typeface="Calibri"/>
              </a:rPr>
              <a:t>Aspirations</a:t>
            </a:r>
          </a:p>
          <a:p>
            <a:pPr marL="585216" lvl="1" indent="-585216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Font typeface="Wingdings" panose="05000000000000000000" pitchFamily="2" charset="2"/>
              <a:buChar char="Ø"/>
            </a:pPr>
            <a:r>
              <a:rPr lang="en-US" sz="3200" kern="0" dirty="0">
                <a:latin typeface="Calibri"/>
                <a:cs typeface="Calibri"/>
              </a:rPr>
              <a:t>General community consensus</a:t>
            </a:r>
          </a:p>
          <a:p>
            <a:pPr marL="585216" lvl="1" indent="-585216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Font typeface="Wingdings" panose="05000000000000000000" pitchFamily="2" charset="2"/>
              <a:buChar char="Ø"/>
            </a:pPr>
            <a:r>
              <a:rPr lang="en-US" sz="3200" kern="0" dirty="0">
                <a:latin typeface="Calibri"/>
                <a:cs typeface="Calibri"/>
              </a:rPr>
              <a:t>Consistent with anticipated technologies</a:t>
            </a:r>
          </a:p>
          <a:p>
            <a:pPr marL="585216" lvl="1" indent="-585216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Font typeface="Wingdings" panose="05000000000000000000" pitchFamily="2" charset="2"/>
              <a:buChar char="Ø"/>
            </a:pPr>
            <a:r>
              <a:rPr lang="en-US" sz="3200" kern="0" dirty="0">
                <a:latin typeface="Calibri"/>
                <a:cs typeface="Calibri"/>
              </a:rPr>
              <a:t>Reproducible, adaptable in various labs</a:t>
            </a:r>
          </a:p>
          <a:p>
            <a:pPr marL="585216" lvl="1" indent="-585216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Font typeface="Wingdings" panose="05000000000000000000" pitchFamily="2" charset="2"/>
              <a:buChar char="Ø"/>
            </a:pPr>
            <a:r>
              <a:rPr lang="en-US" sz="3200" kern="0" dirty="0">
                <a:cs typeface="Calibri"/>
              </a:rPr>
              <a:t>Be practical and have utility</a:t>
            </a:r>
          </a:p>
          <a:p>
            <a:pPr marL="585216" lvl="1" indent="-585216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Font typeface="Wingdings" panose="05000000000000000000" pitchFamily="2" charset="2"/>
              <a:buChar char="Ø"/>
            </a:pPr>
            <a:r>
              <a:rPr lang="en-US" sz="3200" kern="0" dirty="0">
                <a:latin typeface="Calibri"/>
                <a:cs typeface="Calibri"/>
              </a:rPr>
              <a:t>Literature citations</a:t>
            </a:r>
          </a:p>
        </p:txBody>
      </p:sp>
      <p:sp>
        <p:nvSpPr>
          <p:cNvPr id="76" name="Striped Right Arrow 75"/>
          <p:cNvSpPr/>
          <p:nvPr/>
        </p:nvSpPr>
        <p:spPr bwMode="auto">
          <a:xfrm>
            <a:off x="12839211" y="19611392"/>
            <a:ext cx="2522710" cy="100584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>
            <a:off x="16714445" y="20687046"/>
            <a:ext cx="1085875" cy="10972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0485120" y="27865000"/>
            <a:ext cx="18141696" cy="803178"/>
          </a:xfrm>
          <a:prstGeom prst="rect">
            <a:avLst/>
          </a:prstGeom>
        </p:spPr>
        <p:txBody>
          <a:bodyPr vert="horz" lIns="292608" tIns="146304" rIns="292608" bIns="146304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585216" algn="l">
              <a:lnSpc>
                <a:spcPct val="90000"/>
              </a:lnSpc>
              <a:spcAft>
                <a:spcPts val="960"/>
              </a:spcAft>
              <a:buFont typeface="Wingdings" panose="05000000000000000000" pitchFamily="2" charset="2"/>
              <a:buChar char="Ø"/>
            </a:pPr>
            <a:r>
              <a:rPr lang="en-US" sz="4200" b="1" dirty="0">
                <a:cs typeface="Calibri"/>
              </a:rPr>
              <a:t>Additional protocols will be generated as needed based on technology area</a:t>
            </a:r>
          </a:p>
        </p:txBody>
      </p:sp>
      <p:sp>
        <p:nvSpPr>
          <p:cNvPr id="48" name="Left Arrow 47"/>
          <p:cNvSpPr/>
          <p:nvPr/>
        </p:nvSpPr>
        <p:spPr>
          <a:xfrm flipH="1" flipV="1">
            <a:off x="19312128" y="22191896"/>
            <a:ext cx="1111910" cy="925213"/>
          </a:xfrm>
          <a:prstGeom prst="leftArrow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 bwMode="auto">
          <a:xfrm>
            <a:off x="23851877" y="20588570"/>
            <a:ext cx="674102" cy="10058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Down Arrow 69"/>
          <p:cNvSpPr/>
          <p:nvPr/>
        </p:nvSpPr>
        <p:spPr bwMode="auto">
          <a:xfrm>
            <a:off x="26290277" y="20588570"/>
            <a:ext cx="674102" cy="10058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98826" y="24438047"/>
            <a:ext cx="4023360" cy="2659190"/>
          </a:xfrm>
          <a:prstGeom prst="rect">
            <a:avLst/>
          </a:prstGeom>
          <a:noFill/>
        </p:spPr>
        <p:txBody>
          <a:bodyPr wrap="square" lIns="292608" tIns="146304" rIns="292608" bIns="146304" rtlCol="0">
            <a:spAutoFit/>
          </a:bodyPr>
          <a:lstStyle/>
          <a:p>
            <a:pPr algn="ctr"/>
            <a:r>
              <a:rPr lang="en-US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Protocols 3+ </a:t>
            </a:r>
          </a:p>
          <a:p>
            <a:pPr algn="ctr"/>
            <a:r>
              <a:rPr lang="en-US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be determined</a:t>
            </a:r>
          </a:p>
        </p:txBody>
      </p:sp>
      <p:sp>
        <p:nvSpPr>
          <p:cNvPr id="65" name="Up-Down Arrow 64"/>
          <p:cNvSpPr>
            <a:spLocks noChangeAspect="1"/>
          </p:cNvSpPr>
          <p:nvPr/>
        </p:nvSpPr>
        <p:spPr bwMode="auto">
          <a:xfrm>
            <a:off x="1789862" y="13088753"/>
            <a:ext cx="352196" cy="562413"/>
          </a:xfrm>
          <a:prstGeom prst="upDownArrow">
            <a:avLst/>
          </a:prstGeom>
          <a:solidFill>
            <a:srgbClr val="FD7D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Up-Down Arrow 70"/>
          <p:cNvSpPr>
            <a:spLocks noChangeAspect="1"/>
          </p:cNvSpPr>
          <p:nvPr/>
        </p:nvSpPr>
        <p:spPr bwMode="auto">
          <a:xfrm>
            <a:off x="1789862" y="15357264"/>
            <a:ext cx="352196" cy="562413"/>
          </a:xfrm>
          <a:prstGeom prst="upDownArrow">
            <a:avLst/>
          </a:prstGeom>
          <a:solidFill>
            <a:srgbClr val="FD7D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292608" tIns="146304" rIns="292608" bIns="14630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345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KGR</cp:lastModifiedBy>
  <cp:revision>125</cp:revision>
  <dcterms:created xsi:type="dcterms:W3CDTF">2014-04-21T22:41:25Z</dcterms:created>
  <dcterms:modified xsi:type="dcterms:W3CDTF">2015-04-23T20:58:34Z</dcterms:modified>
</cp:coreProperties>
</file>