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9260800" cy="29260800"/>
  <p:notesSz cx="6858000" cy="9144000"/>
  <p:defaultTextStyle>
    <a:defPPr>
      <a:defRPr lang="en-US"/>
    </a:defPPr>
    <a:lvl1pPr marL="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6304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2608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38912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5216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1520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77824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4128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0432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534" autoAdjust="0"/>
  </p:normalViewPr>
  <p:slideViewPr>
    <p:cSldViewPr>
      <p:cViewPr>
        <p:scale>
          <a:sx n="30" d="100"/>
          <a:sy n="30" d="100"/>
        </p:scale>
        <p:origin x="-990" y="-84"/>
      </p:cViewPr>
      <p:guideLst>
        <p:guide orient="horz" pos="9216"/>
        <p:guide pos="9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06BB5-BEDB-40A9-9F53-A727634A33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FC6E6-1F2D-4DA2-B1CB-70FE6313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3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146304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292608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438912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585216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731520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877824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1024128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11704320" algn="l" defTabSz="292608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FC6E6-1F2D-4DA2-B1CB-70FE631335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9089819"/>
            <a:ext cx="24871680" cy="62721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16581120"/>
            <a:ext cx="2048256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2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080" y="1564643"/>
            <a:ext cx="6583680" cy="332841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1564643"/>
            <a:ext cx="19263360" cy="332841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9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1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18802774"/>
            <a:ext cx="24871680" cy="581152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12401979"/>
            <a:ext cx="24871680" cy="6400797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40" y="9103362"/>
            <a:ext cx="12923520" cy="2574544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4240" y="9103362"/>
            <a:ext cx="12923520" cy="2574544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0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171789"/>
            <a:ext cx="2633472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6549814"/>
            <a:ext cx="12928602" cy="272965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9279466"/>
            <a:ext cx="12928602" cy="16858829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5" y="6549814"/>
            <a:ext cx="12933680" cy="272965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5" y="9279466"/>
            <a:ext cx="12933680" cy="16858829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8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5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5" y="1165014"/>
            <a:ext cx="9626602" cy="495808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1165016"/>
            <a:ext cx="16357600" cy="24973283"/>
          </a:xfrm>
        </p:spPr>
        <p:txBody>
          <a:bodyPr/>
          <a:lstStyle>
            <a:lvl1pPr>
              <a:defRPr sz="102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5" y="6123096"/>
            <a:ext cx="9626602" cy="20015203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20482562"/>
            <a:ext cx="17556480" cy="2418083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2614506"/>
            <a:ext cx="17556480" cy="17556480"/>
          </a:xfrm>
        </p:spPr>
        <p:txBody>
          <a:bodyPr/>
          <a:lstStyle>
            <a:lvl1pPr marL="0" indent="0">
              <a:buNone/>
              <a:defRPr sz="10200"/>
            </a:lvl1pPr>
            <a:lvl2pPr marL="1463040" indent="0">
              <a:buNone/>
              <a:defRPr sz="9000"/>
            </a:lvl2pPr>
            <a:lvl3pPr marL="2926080" indent="0">
              <a:buNone/>
              <a:defRPr sz="770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22900645"/>
            <a:ext cx="17556480" cy="3434077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6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1171789"/>
            <a:ext cx="26334720" cy="4876800"/>
          </a:xfrm>
          <a:prstGeom prst="rect">
            <a:avLst/>
          </a:prstGeom>
        </p:spPr>
        <p:txBody>
          <a:bodyPr vert="horz" lIns="292608" tIns="146304" rIns="292608" bIns="1463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6827525"/>
            <a:ext cx="26334720" cy="19310774"/>
          </a:xfrm>
          <a:prstGeom prst="rect">
            <a:avLst/>
          </a:prstGeom>
        </p:spPr>
        <p:txBody>
          <a:bodyPr vert="horz" lIns="292608" tIns="146304" rIns="292608" bIns="1463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040" y="27120430"/>
            <a:ext cx="6827520" cy="1557866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12DA-FAEB-4D6F-B2AD-D59900CB1D95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440" y="27120430"/>
            <a:ext cx="9265920" cy="1557866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240" y="27120430"/>
            <a:ext cx="6827520" cy="1557866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96564-862C-4B46-8B73-C025B9B3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8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6080" rtl="0" eaLnBrk="1" latinLnBrk="0" hangingPunct="1"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377440" indent="-914400" algn="l" defTabSz="292608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1376" y="7802880"/>
            <a:ext cx="14045184" cy="7521702"/>
          </a:xfrm>
          <a:prstGeom prst="roundRect">
            <a:avLst>
              <a:gd name="adj" fmla="val 5748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46304" rIns="292608" bIns="146304"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14847168" y="7802880"/>
            <a:ext cx="14072256" cy="8290560"/>
          </a:xfrm>
          <a:prstGeom prst="roundRect">
            <a:avLst>
              <a:gd name="adj" fmla="val 4675"/>
            </a:avLst>
          </a:prstGeom>
          <a:solidFill>
            <a:schemeClr val="accent3">
              <a:lumMod val="40000"/>
              <a:lumOff val="60000"/>
              <a:alpha val="5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46304" rIns="292608" bIns="146304" rtlCol="0" anchor="ctr"/>
          <a:lstStyle/>
          <a:p>
            <a:pPr algn="ctr"/>
            <a:endParaRPr lang="en-US"/>
          </a:p>
        </p:txBody>
      </p:sp>
      <p:pic>
        <p:nvPicPr>
          <p:cNvPr id="56" name="Picture 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816" y="2509722"/>
            <a:ext cx="7274966" cy="9438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7" name="Rounded Rectangle 76"/>
          <p:cNvSpPr/>
          <p:nvPr/>
        </p:nvSpPr>
        <p:spPr>
          <a:xfrm>
            <a:off x="14847168" y="16337280"/>
            <a:ext cx="14045184" cy="12526067"/>
          </a:xfrm>
          <a:prstGeom prst="roundRect">
            <a:avLst>
              <a:gd name="adj" fmla="val 2644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46304" rIns="292608" bIns="146304" rtlCol="0" anchor="ctr"/>
          <a:lstStyle/>
          <a:p>
            <a:pPr algn="ctr"/>
            <a:endParaRPr lang="en-US" b="1"/>
          </a:p>
        </p:txBody>
      </p:sp>
      <p:sp>
        <p:nvSpPr>
          <p:cNvPr id="24" name="Flowchart: Alternate Process 23"/>
          <p:cNvSpPr/>
          <p:nvPr/>
        </p:nvSpPr>
        <p:spPr bwMode="auto">
          <a:xfrm>
            <a:off x="3844733" y="13411200"/>
            <a:ext cx="8778240" cy="1737360"/>
          </a:xfrm>
          <a:prstGeom prst="flowChartAlternateProcess">
            <a:avLst/>
          </a:prstGeom>
          <a:solidFill>
            <a:schemeClr val="accent3">
              <a:lumMod val="75000"/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92608" tIns="146304" rIns="292608" bIns="14630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49453" y="4389122"/>
            <a:ext cx="9647987" cy="2997776"/>
          </a:xfrm>
          <a:prstGeom prst="rect">
            <a:avLst/>
          </a:prstGeom>
        </p:spPr>
        <p:txBody>
          <a:bodyPr vert="horz" lIns="292608" tIns="146304" rIns="292608" bIns="146304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5800" b="1" dirty="0">
                <a:cs typeface="Calibri"/>
              </a:rPr>
              <a:t>Low Temperature Aftertreatment (LTAT)</a:t>
            </a:r>
          </a:p>
          <a:p>
            <a:pPr>
              <a:lnSpc>
                <a:spcPct val="90000"/>
              </a:lnSpc>
            </a:pPr>
            <a:r>
              <a:rPr lang="en-US" sz="5800" b="1" dirty="0">
                <a:cs typeface="Calibri"/>
              </a:rPr>
              <a:t>Test Protocol Development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632784" y="337658"/>
            <a:ext cx="15925030" cy="1613062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00" b="1" i="1" u="sng" kern="0" dirty="0">
                <a:cs typeface="Calibri"/>
              </a:rPr>
              <a:t>STEP 1</a:t>
            </a:r>
          </a:p>
          <a:p>
            <a:pPr marL="0" lvl="1" indent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00" b="1" i="1" kern="0" dirty="0">
                <a:cs typeface="Calibri"/>
              </a:rPr>
              <a:t>Low-Temperature Oxidation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341376" y="15605760"/>
            <a:ext cx="14045184" cy="13257587"/>
          </a:xfrm>
          <a:prstGeom prst="roundRect">
            <a:avLst>
              <a:gd name="adj" fmla="val 3748"/>
            </a:avLst>
          </a:prstGeom>
          <a:solidFill>
            <a:schemeClr val="accent2">
              <a:lumMod val="40000"/>
              <a:lumOff val="60000"/>
              <a:alpha val="5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46304" rIns="292608" bIns="146304" rtlCol="0" anchor="ctr"/>
          <a:lstStyle/>
          <a:p>
            <a:pPr algn="ctr"/>
            <a:endParaRPr lang="en-US" b="1"/>
          </a:p>
        </p:txBody>
      </p:sp>
      <p:sp>
        <p:nvSpPr>
          <p:cNvPr id="4" name="TextBox 3"/>
          <p:cNvSpPr txBox="1"/>
          <p:nvPr/>
        </p:nvSpPr>
        <p:spPr>
          <a:xfrm>
            <a:off x="877826" y="7802880"/>
            <a:ext cx="12205526" cy="1181862"/>
          </a:xfrm>
          <a:prstGeom prst="rect">
            <a:avLst/>
          </a:prstGeom>
          <a:noFill/>
        </p:spPr>
        <p:txBody>
          <a:bodyPr wrap="square" lIns="292608" tIns="146304" rIns="292608" bIns="146304" rtlCol="0">
            <a:spAutoFit/>
          </a:bodyPr>
          <a:lstStyle/>
          <a:p>
            <a:r>
              <a:rPr lang="en-US" u="sng" dirty="0" smtClean="0"/>
              <a:t>Reactor Description</a:t>
            </a:r>
            <a:endParaRPr lang="en-US" u="sng" dirty="0"/>
          </a:p>
        </p:txBody>
      </p:sp>
      <p:sp>
        <p:nvSpPr>
          <p:cNvPr id="79" name="TextBox 78"/>
          <p:cNvSpPr txBox="1"/>
          <p:nvPr/>
        </p:nvSpPr>
        <p:spPr>
          <a:xfrm>
            <a:off x="15872522" y="7802880"/>
            <a:ext cx="12735213" cy="1181862"/>
          </a:xfrm>
          <a:prstGeom prst="rect">
            <a:avLst/>
          </a:prstGeom>
          <a:noFill/>
        </p:spPr>
        <p:txBody>
          <a:bodyPr wrap="square" lIns="292608" tIns="146304" rIns="292608" bIns="146304" rtlCol="0">
            <a:spAutoFit/>
          </a:bodyPr>
          <a:lstStyle/>
          <a:p>
            <a:pPr algn="r"/>
            <a:r>
              <a:rPr lang="en-US" u="sng" dirty="0" smtClean="0"/>
              <a:t>Exhaust Simulation</a:t>
            </a:r>
            <a:endParaRPr lang="en-US" u="sng" dirty="0"/>
          </a:p>
        </p:txBody>
      </p:sp>
      <p:sp>
        <p:nvSpPr>
          <p:cNvPr id="82" name="TextBox 81"/>
          <p:cNvSpPr txBox="1"/>
          <p:nvPr/>
        </p:nvSpPr>
        <p:spPr>
          <a:xfrm>
            <a:off x="877826" y="15605760"/>
            <a:ext cx="12205526" cy="1181862"/>
          </a:xfrm>
          <a:prstGeom prst="rect">
            <a:avLst/>
          </a:prstGeom>
          <a:noFill/>
        </p:spPr>
        <p:txBody>
          <a:bodyPr wrap="square" lIns="292608" tIns="146304" rIns="292608" bIns="146304" rtlCol="0">
            <a:spAutoFit/>
          </a:bodyPr>
          <a:lstStyle/>
          <a:p>
            <a:r>
              <a:rPr lang="en-US" u="sng" dirty="0" smtClean="0"/>
              <a:t>Protocol Execution and Reporting</a:t>
            </a:r>
            <a:endParaRPr lang="en-US" u="sng" dirty="0"/>
          </a:p>
        </p:txBody>
      </p:sp>
      <p:sp>
        <p:nvSpPr>
          <p:cNvPr id="83" name="TextBox 82"/>
          <p:cNvSpPr txBox="1"/>
          <p:nvPr/>
        </p:nvSpPr>
        <p:spPr>
          <a:xfrm>
            <a:off x="15794069" y="16337280"/>
            <a:ext cx="12205526" cy="1181862"/>
          </a:xfrm>
          <a:prstGeom prst="rect">
            <a:avLst/>
          </a:prstGeom>
          <a:noFill/>
        </p:spPr>
        <p:txBody>
          <a:bodyPr wrap="square" lIns="292608" tIns="146304" rIns="292608" bIns="146304" rtlCol="0">
            <a:spAutoFit/>
          </a:bodyPr>
          <a:lstStyle/>
          <a:p>
            <a:pPr algn="r"/>
            <a:r>
              <a:rPr lang="en-US" u="sng" dirty="0" smtClean="0"/>
              <a:t>De-greening and Aging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20" y="10163226"/>
            <a:ext cx="2983293" cy="491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4015110" y="8869680"/>
            <a:ext cx="5623560" cy="3364992"/>
          </a:xfrm>
          <a:prstGeom prst="rect">
            <a:avLst/>
          </a:prstGeom>
          <a:solidFill>
            <a:srgbClr val="FFFF00">
              <a:alpha val="10000"/>
            </a:srgbClr>
          </a:solidFill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500" b="1" u="sng" kern="0" dirty="0">
                <a:latin typeface="Calibri"/>
                <a:cs typeface="Calibri"/>
              </a:rPr>
              <a:t>ANALYTICAL</a:t>
            </a:r>
            <a:endParaRPr lang="en-US" sz="3500" u="sng" kern="0" dirty="0"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i="1" kern="0" dirty="0">
                <a:latin typeface="Calibri"/>
                <a:cs typeface="Calibri"/>
              </a:rPr>
              <a:t>      </a:t>
            </a:r>
            <a:r>
              <a:rPr lang="en-US" sz="2600" kern="0" dirty="0">
                <a:latin typeface="Calibri"/>
                <a:cs typeface="Calibri"/>
              </a:rPr>
              <a:t>- [CO], [CO</a:t>
            </a:r>
            <a:r>
              <a:rPr lang="en-US" sz="2600" kern="0" baseline="-25000" dirty="0">
                <a:latin typeface="Calibri"/>
                <a:cs typeface="Calibri"/>
              </a:rPr>
              <a:t>2</a:t>
            </a:r>
            <a:r>
              <a:rPr lang="en-US" sz="2600" kern="0" dirty="0">
                <a:latin typeface="Calibri"/>
                <a:cs typeface="Calibri"/>
              </a:rPr>
              <a:t>], total HC, [NO</a:t>
            </a:r>
            <a:r>
              <a:rPr lang="en-US" sz="2600" kern="0" dirty="0" smtClean="0">
                <a:latin typeface="Calibri"/>
                <a:cs typeface="Calibri"/>
              </a:rPr>
              <a:t>], [</a:t>
            </a:r>
            <a:r>
              <a:rPr lang="en-US" sz="2600" kern="0" dirty="0">
                <a:latin typeface="Calibri"/>
                <a:cs typeface="Calibri"/>
              </a:rPr>
              <a:t>NO</a:t>
            </a:r>
            <a:r>
              <a:rPr lang="en-US" sz="2600" kern="0" baseline="-25000" dirty="0">
                <a:latin typeface="Calibri"/>
                <a:cs typeface="Calibri"/>
              </a:rPr>
              <a:t>2</a:t>
            </a:r>
            <a:r>
              <a:rPr lang="en-US" sz="2600" kern="0" dirty="0">
                <a:latin typeface="Calibri"/>
                <a:cs typeface="Calibri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kern="0" dirty="0">
                <a:latin typeface="Calibri"/>
                <a:cs typeface="Calibri"/>
              </a:rPr>
              <a:t>      - [N</a:t>
            </a:r>
            <a:r>
              <a:rPr lang="en-US" sz="2600" kern="0" baseline="-25000" dirty="0">
                <a:latin typeface="Calibri"/>
                <a:cs typeface="Calibri"/>
              </a:rPr>
              <a:t>2</a:t>
            </a:r>
            <a:r>
              <a:rPr lang="en-US" sz="2600" kern="0" dirty="0">
                <a:latin typeface="Calibri"/>
                <a:cs typeface="Calibri"/>
              </a:rPr>
              <a:t>O</a:t>
            </a:r>
            <a:r>
              <a:rPr lang="en-US" sz="2600" kern="0" dirty="0">
                <a:cs typeface="Calibri"/>
              </a:rPr>
              <a:t>], [NH</a:t>
            </a:r>
            <a:r>
              <a:rPr lang="en-US" sz="2600" kern="0" baseline="-25000" dirty="0">
                <a:cs typeface="Calibri"/>
              </a:rPr>
              <a:t>3</a:t>
            </a:r>
            <a:r>
              <a:rPr lang="en-US" sz="2600" kern="0" dirty="0">
                <a:cs typeface="Calibri"/>
              </a:rPr>
              <a:t>], </a:t>
            </a:r>
            <a:r>
              <a:rPr lang="en-US" sz="2600" kern="0" dirty="0" err="1">
                <a:cs typeface="Calibri"/>
              </a:rPr>
              <a:t>stoich</a:t>
            </a:r>
            <a:r>
              <a:rPr lang="en-US" sz="2600" kern="0" dirty="0">
                <a:cs typeface="Calibri"/>
              </a:rPr>
              <a:t> comb. [O</a:t>
            </a:r>
            <a:r>
              <a:rPr lang="en-US" sz="2600" kern="0" baseline="-25000" dirty="0">
                <a:cs typeface="Calibri"/>
              </a:rPr>
              <a:t>2</a:t>
            </a:r>
            <a:r>
              <a:rPr lang="en-US" sz="2600" kern="0" dirty="0">
                <a:cs typeface="Calibri"/>
              </a:rPr>
              <a:t>]</a:t>
            </a:r>
          </a:p>
          <a:p>
            <a:pPr marL="0" indent="0">
              <a:spcBef>
                <a:spcPts val="640"/>
              </a:spcBef>
              <a:buNone/>
            </a:pPr>
            <a:r>
              <a:rPr lang="en-US" sz="2900" b="1" kern="0" dirty="0">
                <a:cs typeface="Calibri"/>
              </a:rPr>
              <a:t>   Frequency of Analysis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kern="0" dirty="0">
                <a:cs typeface="Calibri"/>
              </a:rPr>
              <a:t>          Sampling every 2°C</a:t>
            </a:r>
          </a:p>
          <a:p>
            <a:pPr marL="0" indent="0">
              <a:spcBef>
                <a:spcPts val="640"/>
              </a:spcBef>
              <a:buNone/>
            </a:pPr>
            <a:r>
              <a:rPr lang="en-US" sz="2900" b="1" kern="0" dirty="0">
                <a:cs typeface="Calibri"/>
              </a:rPr>
              <a:t>   Rate of Response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kern="0" dirty="0">
                <a:cs typeface="Calibri"/>
              </a:rPr>
              <a:t>          ≤ 15 seconds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662176" y="12241909"/>
            <a:ext cx="8059021" cy="760150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320"/>
              </a:spcAft>
              <a:buNone/>
            </a:pPr>
            <a:r>
              <a:rPr lang="en-US" b="1" i="1" kern="0" dirty="0">
                <a:latin typeface="Calibri"/>
                <a:cs typeface="Calibri"/>
              </a:rPr>
              <a:t>TEMPERATURE MEASUREMENT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780673" y="13448538"/>
            <a:ext cx="8899005" cy="1913382"/>
          </a:xfrm>
          <a:prstGeom prst="rect">
            <a:avLst/>
          </a:prstGeom>
        </p:spPr>
        <p:txBody>
          <a:bodyPr lIns="292608" tIns="146304" rIns="292608" bIns="146304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lnSpc>
                <a:spcPct val="85000"/>
              </a:lnSpc>
              <a:spcBef>
                <a:spcPts val="3840"/>
              </a:spcBef>
              <a:spcAft>
                <a:spcPts val="640"/>
              </a:spcAft>
              <a:buNone/>
            </a:pPr>
            <a:r>
              <a:rPr lang="en-US" sz="2900" b="1" i="1" kern="0" dirty="0">
                <a:latin typeface="Calibri"/>
                <a:cs typeface="Calibri"/>
              </a:rPr>
              <a:t>REACTOR BASE-LINING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640"/>
              </a:spcAft>
            </a:pPr>
            <a:r>
              <a:rPr lang="en-US" sz="2200" kern="0" dirty="0">
                <a:cs typeface="Calibri"/>
              </a:rPr>
              <a:t>Ensure reported data dictated solely by material behavior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640"/>
              </a:spcAft>
            </a:pPr>
            <a:r>
              <a:rPr lang="en-US" sz="2200" kern="0" dirty="0">
                <a:cs typeface="Calibri"/>
              </a:rPr>
              <a:t>One-time blank run per application to base-line without catalyst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640"/>
              </a:spcAft>
            </a:pPr>
            <a:r>
              <a:rPr lang="en-US" sz="2200" kern="0" dirty="0">
                <a:cs typeface="Calibri"/>
              </a:rPr>
              <a:t>Quantify recovery of reactive species to ensure fate</a:t>
            </a:r>
            <a:endParaRPr lang="en-US" sz="2200" kern="0" dirty="0">
              <a:latin typeface="Calibri"/>
              <a:cs typeface="Calibri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662178" y="12724875"/>
            <a:ext cx="9421174" cy="760150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kern="0" dirty="0">
                <a:latin typeface="Calibri"/>
                <a:cs typeface="Calibri"/>
              </a:rPr>
              <a:t>  - catalyst inlet, within catalyst powder, inserted into core</a:t>
            </a:r>
            <a:endParaRPr lang="en-US" sz="2900" b="1" i="1" kern="0" dirty="0">
              <a:latin typeface="Calibri"/>
              <a:cs typeface="Calibri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78694" y="9187867"/>
            <a:ext cx="3666586" cy="760150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900" b="1" kern="0" dirty="0">
                <a:latin typeface="Calibri"/>
                <a:cs typeface="Calibri"/>
              </a:rPr>
              <a:t> Core             Powder</a:t>
            </a:r>
            <a:endParaRPr lang="en-US" sz="2900" i="1" kern="0" dirty="0">
              <a:latin typeface="Calibri"/>
              <a:cs typeface="Calibri"/>
            </a:endParaRPr>
          </a:p>
        </p:txBody>
      </p:sp>
      <p:sp>
        <p:nvSpPr>
          <p:cNvPr id="26" name="Left-Right Arrow 25"/>
          <p:cNvSpPr/>
          <p:nvPr/>
        </p:nvSpPr>
        <p:spPr bwMode="auto">
          <a:xfrm>
            <a:off x="1676400" y="9339342"/>
            <a:ext cx="822960" cy="4572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2608" tIns="146304" rIns="292608" bIns="14630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66" y="16824960"/>
            <a:ext cx="6099021" cy="441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984" y="19633488"/>
            <a:ext cx="2772282" cy="200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ight Arrow 31"/>
          <p:cNvSpPr/>
          <p:nvPr/>
        </p:nvSpPr>
        <p:spPr bwMode="auto">
          <a:xfrm rot="5400000">
            <a:off x="2286000" y="21154015"/>
            <a:ext cx="777240" cy="109728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292608" tIns="146304" rIns="292608" bIns="14630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5400000">
            <a:off x="2286000" y="24883334"/>
            <a:ext cx="777240" cy="109728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292608" tIns="146304" rIns="292608" bIns="14630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59" y="25847040"/>
            <a:ext cx="3881194" cy="281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0" y="22151222"/>
            <a:ext cx="3881194" cy="281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Content Placeholder 2"/>
          <p:cNvSpPr txBox="1">
            <a:spLocks/>
          </p:cNvSpPr>
          <p:nvPr/>
        </p:nvSpPr>
        <p:spPr>
          <a:xfrm>
            <a:off x="7071360" y="16620952"/>
            <a:ext cx="5132941" cy="760150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800" b="1" kern="0" dirty="0">
                <a:latin typeface="Calibri"/>
                <a:cs typeface="Calibri"/>
              </a:rPr>
              <a:t>PRE-TREATMENT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b="1" kern="0" dirty="0">
                <a:latin typeface="Calibri"/>
                <a:cs typeface="Calibri"/>
              </a:rPr>
              <a:t>  20 min @ 600°C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kern="0" dirty="0">
                <a:cs typeface="Calibri"/>
              </a:rPr>
              <a:t>    CDC, LTC-(D/G), L-GDI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kern="0" dirty="0">
                <a:latin typeface="Calibri"/>
                <a:cs typeface="Calibri"/>
              </a:rPr>
              <a:t>      – </a:t>
            </a:r>
            <a:r>
              <a:rPr lang="en-US" sz="2800" kern="0" dirty="0">
                <a:cs typeface="Calibri"/>
              </a:rPr>
              <a:t>Lean [O</a:t>
            </a:r>
            <a:r>
              <a:rPr lang="en-US" sz="2800" kern="0" baseline="-25000" dirty="0">
                <a:cs typeface="Calibri"/>
              </a:rPr>
              <a:t>2</a:t>
            </a:r>
            <a:r>
              <a:rPr lang="en-US" sz="2800" kern="0" dirty="0">
                <a:cs typeface="Calibri"/>
              </a:rPr>
              <a:t>, H</a:t>
            </a:r>
            <a:r>
              <a:rPr lang="en-US" sz="2800" kern="0" baseline="-25000" dirty="0">
                <a:cs typeface="Calibri"/>
              </a:rPr>
              <a:t>2</a:t>
            </a:r>
            <a:r>
              <a:rPr lang="en-US" sz="2800" kern="0" dirty="0">
                <a:cs typeface="Calibri"/>
              </a:rPr>
              <a:t>O, CO</a:t>
            </a:r>
            <a:r>
              <a:rPr lang="en-US" sz="2800" kern="0" baseline="-25000" dirty="0">
                <a:cs typeface="Calibri"/>
              </a:rPr>
              <a:t>2</a:t>
            </a:r>
            <a:r>
              <a:rPr lang="en-US" sz="2800" kern="0" dirty="0">
                <a:cs typeface="Calibri"/>
              </a:rPr>
              <a:t>]</a:t>
            </a:r>
            <a:endParaRPr lang="en-US" sz="2800" kern="0" dirty="0"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kern="0" dirty="0">
                <a:latin typeface="Calibri"/>
                <a:cs typeface="Calibri"/>
              </a:rPr>
              <a:t>    S-GDI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kern="0" dirty="0">
                <a:latin typeface="Calibri"/>
                <a:cs typeface="Calibri"/>
              </a:rPr>
              <a:t>      – Neutral [H</a:t>
            </a:r>
            <a:r>
              <a:rPr lang="en-US" sz="2800" kern="0" baseline="-25000" dirty="0">
                <a:latin typeface="Calibri"/>
                <a:cs typeface="Calibri"/>
              </a:rPr>
              <a:t>2</a:t>
            </a:r>
            <a:r>
              <a:rPr lang="en-US" sz="2800" kern="0" dirty="0">
                <a:latin typeface="Calibri"/>
                <a:cs typeface="Calibri"/>
              </a:rPr>
              <a:t>O, CO</a:t>
            </a:r>
            <a:r>
              <a:rPr lang="en-US" sz="2800" kern="0" baseline="-25000" dirty="0">
                <a:latin typeface="Calibri"/>
                <a:cs typeface="Calibri"/>
              </a:rPr>
              <a:t>2</a:t>
            </a:r>
            <a:r>
              <a:rPr lang="en-US" sz="2800" kern="0" dirty="0">
                <a:latin typeface="Calibri"/>
                <a:cs typeface="Calibri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kern="0" dirty="0">
              <a:latin typeface="Calibri"/>
              <a:cs typeface="Calibri"/>
            </a:endParaRPr>
          </a:p>
        </p:txBody>
      </p:sp>
      <p:sp>
        <p:nvSpPr>
          <p:cNvPr id="39" name="Down Arrow 38"/>
          <p:cNvSpPr/>
          <p:nvPr/>
        </p:nvSpPr>
        <p:spPr bwMode="auto">
          <a:xfrm>
            <a:off x="8808078" y="19583400"/>
            <a:ext cx="806333" cy="914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2608" tIns="146304" rIns="292608" bIns="14630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7071360" y="20453931"/>
            <a:ext cx="5132941" cy="760150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800" b="1" kern="0" dirty="0">
                <a:latin typeface="Calibri"/>
                <a:cs typeface="Calibri"/>
              </a:rPr>
              <a:t>ACTIVITY TESTING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kern="0" dirty="0">
                <a:latin typeface="Calibri"/>
                <a:cs typeface="Calibri"/>
              </a:rPr>
              <a:t>  2°C/min  100 – 500°C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kern="0" dirty="0">
                <a:cs typeface="Calibri"/>
              </a:rPr>
              <a:t>     30k GHSV (60k option)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kern="0" dirty="0">
                <a:cs typeface="Calibri"/>
              </a:rPr>
              <a:t>     Full simulated exhaust</a:t>
            </a:r>
            <a:endParaRPr lang="en-US" kern="0" dirty="0"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US" kern="0" dirty="0">
              <a:latin typeface="Calibri"/>
              <a:cs typeface="Calibri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177304" y="22712851"/>
            <a:ext cx="9209258" cy="6304109"/>
          </a:xfrm>
          <a:prstGeom prst="rect">
            <a:avLst/>
          </a:prstGeom>
        </p:spPr>
        <p:txBody>
          <a:bodyPr lIns="292608" tIns="146304" rIns="292608" bIns="146304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lnSpc>
                <a:spcPct val="85000"/>
              </a:lnSpc>
              <a:spcBef>
                <a:spcPts val="3840"/>
              </a:spcBef>
              <a:spcAft>
                <a:spcPts val="640"/>
              </a:spcAft>
              <a:buNone/>
            </a:pPr>
            <a:r>
              <a:rPr lang="en-US" sz="3200" b="1" i="1" kern="0" dirty="0">
                <a:latin typeface="Calibri"/>
                <a:cs typeface="Calibri"/>
              </a:rPr>
              <a:t>REPORTING</a:t>
            </a:r>
          </a:p>
          <a:p>
            <a:pPr marL="0" lvl="1" indent="0">
              <a:lnSpc>
                <a:spcPct val="85000"/>
              </a:lnSpc>
              <a:spcBef>
                <a:spcPts val="0"/>
              </a:spcBef>
              <a:spcAft>
                <a:spcPts val="640"/>
              </a:spcAft>
              <a:buNone/>
            </a:pPr>
            <a:r>
              <a:rPr lang="en-US" sz="2600" u="sng" kern="0" dirty="0">
                <a:cs typeface="Calibri"/>
              </a:rPr>
              <a:t>Catalyst Sample Details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cs typeface="Calibri"/>
              </a:rPr>
              <a:t>Catalyst  dimensions (or amount), composition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640"/>
              </a:spcAft>
            </a:pPr>
            <a:r>
              <a:rPr lang="en-US" sz="2600" kern="0" dirty="0">
                <a:cs typeface="Calibri"/>
              </a:rPr>
              <a:t>Core substrate details (e.g., cell density)</a:t>
            </a:r>
          </a:p>
          <a:p>
            <a:pPr marL="0" lvl="1" indent="0">
              <a:lnSpc>
                <a:spcPct val="85000"/>
              </a:lnSpc>
              <a:spcBef>
                <a:spcPts val="320"/>
              </a:spcBef>
              <a:spcAft>
                <a:spcPts val="640"/>
              </a:spcAft>
              <a:buNone/>
            </a:pPr>
            <a:r>
              <a:rPr lang="en-US" sz="2600" u="sng" kern="0" dirty="0">
                <a:cs typeface="Calibri"/>
              </a:rPr>
              <a:t>Reactor Configuration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cs typeface="Calibri"/>
              </a:rPr>
              <a:t>Reactor and heating details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640"/>
              </a:spcAft>
            </a:pPr>
            <a:r>
              <a:rPr lang="en-US" sz="2600" kern="0" dirty="0">
                <a:cs typeface="Calibri"/>
              </a:rPr>
              <a:t>Details regarding thermocouple location, chemical analysis, sampling techniques, feed composition, GHSV</a:t>
            </a:r>
          </a:p>
          <a:p>
            <a:pPr marL="0" lvl="1" indent="0">
              <a:lnSpc>
                <a:spcPct val="85000"/>
              </a:lnSpc>
              <a:spcBef>
                <a:spcPts val="320"/>
              </a:spcBef>
              <a:spcAft>
                <a:spcPts val="640"/>
              </a:spcAft>
              <a:buNone/>
            </a:pPr>
            <a:r>
              <a:rPr lang="en-US" sz="2600" u="sng" kern="0" dirty="0">
                <a:cs typeface="Calibri"/>
              </a:rPr>
              <a:t>Test Conditions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cs typeface="Calibri"/>
              </a:rPr>
              <a:t>Intended engine application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640"/>
              </a:spcAft>
            </a:pPr>
            <a:r>
              <a:rPr lang="en-US" sz="2600" kern="0" dirty="0">
                <a:cs typeface="Calibri"/>
              </a:rPr>
              <a:t>Procedures used for de-greening, aging and/or poisoning, pre-treating &amp; testing (or reference to protocol)</a:t>
            </a:r>
          </a:p>
          <a:p>
            <a:pPr marL="0" lvl="1" indent="0">
              <a:lnSpc>
                <a:spcPct val="85000"/>
              </a:lnSpc>
              <a:spcBef>
                <a:spcPts val="320"/>
              </a:spcBef>
              <a:spcAft>
                <a:spcPts val="640"/>
              </a:spcAft>
              <a:buNone/>
            </a:pPr>
            <a:r>
              <a:rPr lang="en-US" sz="2600" u="sng" kern="0" dirty="0">
                <a:cs typeface="Calibri"/>
              </a:rPr>
              <a:t>Test Results/Performance Data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0" dirty="0">
                <a:latin typeface="Calibri"/>
                <a:cs typeface="Calibri"/>
              </a:rPr>
              <a:t>Concentration versus temperature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640"/>
              </a:spcAft>
            </a:pPr>
            <a:r>
              <a:rPr lang="en-US" sz="2600" kern="0" dirty="0">
                <a:latin typeface="Calibri"/>
                <a:cs typeface="Calibri"/>
              </a:rPr>
              <a:t>Conversion efficiency, T50/T90 determination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7654507" y="20807795"/>
            <a:ext cx="8369539" cy="6014605"/>
          </a:xfrm>
          <a:prstGeom prst="roundRect">
            <a:avLst>
              <a:gd name="adj" fmla="val 2113"/>
            </a:avLst>
          </a:pr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46304" rIns="292608" bIns="146304" rtlCol="0" anchor="ctr"/>
          <a:lstStyle/>
          <a:p>
            <a:pPr algn="ctr"/>
            <a:endParaRPr lang="en-US"/>
          </a:p>
        </p:txBody>
      </p:sp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2075" y="23977293"/>
            <a:ext cx="8371734" cy="216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Content Placeholder 2"/>
          <p:cNvSpPr txBox="1">
            <a:spLocks/>
          </p:cNvSpPr>
          <p:nvPr/>
        </p:nvSpPr>
        <p:spPr>
          <a:xfrm>
            <a:off x="18571437" y="23820826"/>
            <a:ext cx="2880909" cy="803238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960"/>
              </a:spcAft>
              <a:buNone/>
            </a:pPr>
            <a:r>
              <a:rPr lang="en-US" sz="3800" b="1" kern="0" dirty="0">
                <a:latin typeface="Calibri"/>
                <a:cs typeface="Calibri"/>
              </a:rPr>
              <a:t>Gasoline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18294077" y="21331770"/>
            <a:ext cx="2880909" cy="803238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960"/>
              </a:spcAft>
              <a:buNone/>
            </a:pPr>
            <a:r>
              <a:rPr lang="en-US" sz="3800" b="1" kern="0" dirty="0">
                <a:latin typeface="Calibri"/>
                <a:cs typeface="Calibri"/>
              </a:rPr>
              <a:t>Diesel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8294079" y="20745680"/>
            <a:ext cx="8284483" cy="803238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960"/>
              </a:spcAft>
              <a:buNone/>
            </a:pPr>
            <a:r>
              <a:rPr lang="en-US" b="1" kern="0" dirty="0">
                <a:latin typeface="Calibri"/>
                <a:cs typeface="Calibri"/>
              </a:rPr>
              <a:t>CATALYST AGING – 800°C/50 hours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20757531" y="26019162"/>
            <a:ext cx="3357571" cy="803238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960"/>
              </a:spcAft>
              <a:buNone/>
            </a:pPr>
            <a:r>
              <a:rPr lang="en-US" b="1" kern="0" dirty="0">
                <a:latin typeface="Calibri"/>
                <a:cs typeface="Calibri"/>
              </a:rPr>
              <a:t>Time, seconds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4507" y="21733389"/>
            <a:ext cx="8369539" cy="216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Content Placeholder 2"/>
          <p:cNvSpPr txBox="1">
            <a:spLocks/>
          </p:cNvSpPr>
          <p:nvPr/>
        </p:nvSpPr>
        <p:spPr>
          <a:xfrm>
            <a:off x="17225107" y="17263874"/>
            <a:ext cx="11548013" cy="2602717"/>
          </a:xfrm>
          <a:prstGeom prst="rect">
            <a:avLst/>
          </a:prstGeom>
        </p:spPr>
        <p:txBody>
          <a:bodyPr lIns="292608" tIns="146304" rIns="292608" bIns="146304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cs typeface="Calibri"/>
              </a:rPr>
              <a:t>All catalysts de-greened prior to protocol execution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cs typeface="Calibri"/>
              </a:rPr>
              <a:t>De-greening </a:t>
            </a:r>
            <a:r>
              <a:rPr lang="en-US" sz="3200" i="1" u="sng" kern="0" dirty="0" smtClean="0">
                <a:cs typeface="Calibri"/>
              </a:rPr>
              <a:t>once</a:t>
            </a:r>
            <a:r>
              <a:rPr lang="en-US" sz="3200" kern="0" dirty="0" smtClean="0">
                <a:cs typeface="Calibri"/>
              </a:rPr>
              <a:t> per </a:t>
            </a:r>
            <a:r>
              <a:rPr lang="en-US" sz="3200" kern="0" dirty="0">
                <a:cs typeface="Calibri"/>
              </a:rPr>
              <a:t>sample; pre-treatment prior to </a:t>
            </a:r>
            <a:r>
              <a:rPr lang="en-US" sz="3200" i="1" u="sng" kern="0" dirty="0">
                <a:cs typeface="Calibri"/>
              </a:rPr>
              <a:t>each</a:t>
            </a:r>
            <a:r>
              <a:rPr lang="en-US" sz="3200" kern="0" dirty="0">
                <a:cs typeface="Calibri"/>
              </a:rPr>
              <a:t> test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cs typeface="Calibri"/>
              </a:rPr>
              <a:t>Aging/poisoning to occur separately from activity testing</a:t>
            </a:r>
          </a:p>
          <a:p>
            <a:pPr marL="585216" lvl="1" indent="-585216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cs typeface="Calibri"/>
              </a:rPr>
              <a:t>Aged-state unchanged during the course of activity testing</a:t>
            </a: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8829243" y="19155208"/>
            <a:ext cx="7194563" cy="760150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i="1" u="sng" kern="0" dirty="0">
                <a:latin typeface="Calibri"/>
                <a:cs typeface="Calibri"/>
              </a:rPr>
              <a:t>DE-GREENING</a:t>
            </a:r>
            <a:r>
              <a:rPr lang="en-US" b="1" kern="0" dirty="0">
                <a:latin typeface="Calibri"/>
                <a:cs typeface="Calibri"/>
              </a:rPr>
              <a:t> – 700°C/4 hours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kern="0" dirty="0">
                <a:cs typeface="Calibri"/>
              </a:rPr>
              <a:t>  </a:t>
            </a:r>
            <a:r>
              <a:rPr lang="en-US" b="1" kern="0" dirty="0">
                <a:cs typeface="Calibri"/>
              </a:rPr>
              <a:t>Neutral – gasoline </a:t>
            </a:r>
            <a:r>
              <a:rPr lang="en-US" sz="2900" kern="0" dirty="0">
                <a:cs typeface="Calibri"/>
              </a:rPr>
              <a:t>[S-GDI, L-GDI, LTC-G]</a:t>
            </a:r>
            <a:r>
              <a:rPr lang="en-US" kern="0" dirty="0">
                <a:cs typeface="Calibri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kern="0" dirty="0">
                <a:cs typeface="Calibri"/>
              </a:rPr>
              <a:t>  </a:t>
            </a:r>
            <a:r>
              <a:rPr lang="en-US" b="1" kern="0" dirty="0">
                <a:cs typeface="Calibri"/>
              </a:rPr>
              <a:t>Lean – diesel </a:t>
            </a:r>
            <a:r>
              <a:rPr lang="en-US" sz="2900" kern="0" dirty="0">
                <a:cs typeface="Calibri"/>
              </a:rPr>
              <a:t>[CDC, LTC-D]</a:t>
            </a:r>
            <a:endParaRPr lang="en-US" sz="2900" kern="0" dirty="0"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US" kern="0" dirty="0">
              <a:latin typeface="Calibri"/>
              <a:cs typeface="Calibri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14878952" y="27443557"/>
            <a:ext cx="3888266" cy="760150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kern="0" dirty="0">
                <a:latin typeface="Calibri"/>
                <a:cs typeface="Calibri"/>
              </a:rPr>
              <a:t>PRE-TREATMENT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kern="0" dirty="0">
                <a:latin typeface="Calibri"/>
                <a:cs typeface="Calibri"/>
              </a:rPr>
              <a:t>20 min @ 600°C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47170" y="26667525"/>
            <a:ext cx="3920048" cy="886397"/>
          </a:xfrm>
          <a:prstGeom prst="rect">
            <a:avLst/>
          </a:prstGeom>
        </p:spPr>
        <p:txBody>
          <a:bodyPr wrap="none" lIns="292608" tIns="146304" rIns="292608" bIns="146304">
            <a:spAutoFit/>
          </a:bodyPr>
          <a:lstStyle/>
          <a:p>
            <a:r>
              <a:rPr lang="en-US" sz="3800" b="1" i="1" u="sng" kern="0" dirty="0">
                <a:cs typeface="Calibri"/>
              </a:rPr>
              <a:t>Sulfur Poisoning</a:t>
            </a:r>
            <a:endParaRPr lang="en-US" sz="3800" dirty="0"/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19144416" y="27203400"/>
            <a:ext cx="4751904" cy="760150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kern="0" dirty="0">
                <a:latin typeface="Calibri"/>
                <a:cs typeface="Calibri"/>
              </a:rPr>
              <a:t>POISON </a:t>
            </a:r>
            <a:r>
              <a:rPr lang="en-US" kern="0" dirty="0">
                <a:latin typeface="Calibri"/>
                <a:cs typeface="Calibri"/>
              </a:rPr>
              <a:t>– 5 </a:t>
            </a:r>
            <a:r>
              <a:rPr lang="en-US" kern="0" dirty="0" err="1">
                <a:latin typeface="Calibri"/>
                <a:cs typeface="Calibri"/>
              </a:rPr>
              <a:t>hrs</a:t>
            </a:r>
            <a:r>
              <a:rPr lang="en-US" kern="0" dirty="0">
                <a:latin typeface="Calibri"/>
                <a:cs typeface="Calibri"/>
              </a:rPr>
              <a:t> @ 300°C</a:t>
            </a:r>
          </a:p>
          <a:p>
            <a:pPr marL="0" indent="0">
              <a:lnSpc>
                <a:spcPct val="80000"/>
              </a:lnSpc>
              <a:spcBef>
                <a:spcPts val="320"/>
              </a:spcBef>
              <a:buNone/>
            </a:pPr>
            <a:r>
              <a:rPr lang="en-US" kern="0" dirty="0">
                <a:latin typeface="Calibri"/>
                <a:cs typeface="Calibri"/>
              </a:rPr>
              <a:t>Full Simulated Exhaust </a:t>
            </a:r>
          </a:p>
          <a:p>
            <a:pPr marL="0" indent="0">
              <a:lnSpc>
                <a:spcPct val="80000"/>
              </a:lnSpc>
              <a:spcBef>
                <a:spcPts val="320"/>
              </a:spcBef>
              <a:buNone/>
            </a:pPr>
            <a:r>
              <a:rPr lang="en-US" kern="0" dirty="0">
                <a:latin typeface="Calibri"/>
                <a:cs typeface="Calibri"/>
              </a:rPr>
              <a:t>+ 5 ppm SO</a:t>
            </a:r>
            <a:r>
              <a:rPr lang="en-US" kern="0" baseline="-25000" dirty="0">
                <a:latin typeface="Calibri"/>
                <a:cs typeface="Calibri"/>
              </a:rPr>
              <a:t>2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24627842" y="27445679"/>
            <a:ext cx="2375952" cy="760150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kern="0" dirty="0">
                <a:latin typeface="Calibri"/>
                <a:cs typeface="Calibri"/>
              </a:rPr>
              <a:t>ACTIVITY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kern="0" dirty="0">
                <a:latin typeface="Calibri"/>
                <a:cs typeface="Calibri"/>
              </a:rPr>
              <a:t>TESTING</a:t>
            </a:r>
            <a:endParaRPr lang="en-US" kern="0" dirty="0">
              <a:latin typeface="Calibri"/>
              <a:cs typeface="Calibri"/>
            </a:endParaRPr>
          </a:p>
        </p:txBody>
      </p:sp>
      <p:sp>
        <p:nvSpPr>
          <p:cNvPr id="64" name="Down Arrow 63"/>
          <p:cNvSpPr/>
          <p:nvPr/>
        </p:nvSpPr>
        <p:spPr bwMode="auto">
          <a:xfrm rot="16200000">
            <a:off x="18257520" y="27576086"/>
            <a:ext cx="822960" cy="914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2608" tIns="146304" rIns="292608" bIns="14630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Down Arrow 64"/>
          <p:cNvSpPr/>
          <p:nvPr/>
        </p:nvSpPr>
        <p:spPr bwMode="auto">
          <a:xfrm rot="16200000">
            <a:off x="23743920" y="27576083"/>
            <a:ext cx="822960" cy="914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2608" tIns="146304" rIns="292608" bIns="14630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4162173" y="22696395"/>
            <a:ext cx="4661306" cy="1780976"/>
          </a:xfrm>
          <a:prstGeom prst="roundRect">
            <a:avLst>
              <a:gd name="adj" fmla="val 2113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46304" rIns="292608" bIns="146304" rtlCol="0" anchor="ctr"/>
          <a:lstStyle/>
          <a:p>
            <a:pPr algn="ctr"/>
            <a:endParaRPr lang="en-US"/>
          </a:p>
        </p:txBody>
      </p:sp>
      <p:pic>
        <p:nvPicPr>
          <p:cNvPr id="50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5101" y="22963717"/>
            <a:ext cx="4661306" cy="120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Content Placeholder 2"/>
          <p:cNvSpPr txBox="1">
            <a:spLocks/>
          </p:cNvSpPr>
          <p:nvPr/>
        </p:nvSpPr>
        <p:spPr>
          <a:xfrm>
            <a:off x="25193751" y="23977293"/>
            <a:ext cx="2769619" cy="803238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960"/>
              </a:spcAft>
              <a:buNone/>
            </a:pPr>
            <a:r>
              <a:rPr lang="en-US" sz="2200" b="1" kern="0" dirty="0">
                <a:latin typeface="Calibri"/>
                <a:cs typeface="Calibri"/>
              </a:rPr>
              <a:t>Time, minutes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3938326" y="22562096"/>
            <a:ext cx="4885152" cy="803238"/>
          </a:xfrm>
          <a:prstGeom prst="rect">
            <a:avLst/>
          </a:prstGeom>
        </p:spPr>
        <p:txBody>
          <a:bodyPr lIns="292608" tIns="146304" rIns="292608" bIns="1463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960"/>
              </a:spcAft>
              <a:buNone/>
            </a:pPr>
            <a:r>
              <a:rPr lang="en-US" sz="2600" b="1" kern="0" dirty="0">
                <a:latin typeface="Calibri"/>
                <a:cs typeface="Calibri"/>
              </a:rPr>
              <a:t>Diesel w/LNT – 800°C/10 </a:t>
            </a:r>
            <a:r>
              <a:rPr lang="en-US" sz="2600" b="1" kern="0" dirty="0" err="1">
                <a:latin typeface="Calibri"/>
                <a:cs typeface="Calibri"/>
              </a:rPr>
              <a:t>hrs</a:t>
            </a:r>
            <a:endParaRPr lang="en-US" sz="2600" b="1" kern="0" dirty="0">
              <a:latin typeface="Calibri"/>
              <a:cs typeface="Calibri"/>
            </a:endParaRPr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6960" y="243853"/>
            <a:ext cx="7620000" cy="347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Rounded Rectangle 65"/>
          <p:cNvSpPr/>
          <p:nvPr/>
        </p:nvSpPr>
        <p:spPr>
          <a:xfrm>
            <a:off x="220739" y="223286"/>
            <a:ext cx="7793805" cy="3657600"/>
          </a:xfrm>
          <a:prstGeom prst="roundRect">
            <a:avLst>
              <a:gd name="adj" fmla="val 6250"/>
            </a:avLst>
          </a:prstGeom>
          <a:solidFill>
            <a:schemeClr val="accent3">
              <a:lumMod val="40000"/>
              <a:lumOff val="60000"/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46304" rIns="292608" bIns="146304" rtlCol="0" anchor="ctr"/>
          <a:lstStyle/>
          <a:p>
            <a:pPr algn="ctr"/>
            <a:endParaRPr lang="en-US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76019" y="327304"/>
            <a:ext cx="7738522" cy="3797424"/>
          </a:xfrm>
          <a:prstGeom prst="rect">
            <a:avLst/>
          </a:prstGeom>
        </p:spPr>
        <p:txBody>
          <a:bodyPr vert="horz" lIns="292608" tIns="146304" rIns="292608" bIns="146304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  <a:spcBef>
                <a:spcPts val="0"/>
              </a:spcBef>
              <a:spcAft>
                <a:spcPts val="1920"/>
              </a:spcAft>
            </a:pPr>
            <a:r>
              <a:rPr lang="en-US" sz="3400" dirty="0">
                <a:cs typeface="Calibri"/>
              </a:rPr>
              <a:t>The </a:t>
            </a:r>
            <a:r>
              <a:rPr lang="en-US" sz="3400" b="1" dirty="0">
                <a:cs typeface="Calibri"/>
              </a:rPr>
              <a:t>Advanced Combustion and Emission Control (ACEC) </a:t>
            </a:r>
            <a:r>
              <a:rPr lang="en-US" sz="3400" dirty="0">
                <a:cs typeface="Calibri"/>
              </a:rPr>
              <a:t>Technical Team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920"/>
              </a:spcAft>
            </a:pPr>
            <a:r>
              <a:rPr lang="en-US" sz="3400" b="1" dirty="0">
                <a:cs typeface="Calibri"/>
              </a:rPr>
              <a:t>Low Temperature Aftertreatment (LTAT) </a:t>
            </a:r>
            <a:r>
              <a:rPr lang="en-US" sz="3400" dirty="0">
                <a:cs typeface="Calibri"/>
              </a:rPr>
              <a:t>working group</a:t>
            </a:r>
          </a:p>
          <a:p>
            <a:pPr algn="l">
              <a:lnSpc>
                <a:spcPct val="85000"/>
              </a:lnSpc>
              <a:spcBef>
                <a:spcPts val="0"/>
              </a:spcBef>
              <a:spcAft>
                <a:spcPts val="960"/>
              </a:spcAft>
            </a:pPr>
            <a:r>
              <a:rPr lang="en-US" sz="3200" u="sng" dirty="0">
                <a:cs typeface="Calibri"/>
              </a:rPr>
              <a:t>Including representatives from:</a:t>
            </a:r>
          </a:p>
          <a:p>
            <a:pPr algn="l">
              <a:lnSpc>
                <a:spcPct val="85000"/>
              </a:lnSpc>
              <a:spcBef>
                <a:spcPts val="0"/>
              </a:spcBef>
              <a:spcAft>
                <a:spcPts val="960"/>
              </a:spcAft>
            </a:pPr>
            <a:r>
              <a:rPr lang="en-US" sz="3400" dirty="0">
                <a:cs typeface="Calibri"/>
              </a:rPr>
              <a:t> </a:t>
            </a:r>
            <a:r>
              <a:rPr lang="en-US" sz="3400" b="1" dirty="0">
                <a:cs typeface="Calibri"/>
              </a:rPr>
              <a:t>- FCA, Ford, GM, ORNL, PNNL, &amp; DOE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6823085" y="9187864"/>
            <a:ext cx="1855168" cy="3434115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46304" rIns="292608" bIns="146304" rtlCol="0" anchor="ctr"/>
          <a:lstStyle/>
          <a:p>
            <a:pPr algn="ctr"/>
            <a:endParaRPr lang="en-US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18881293" y="4389122"/>
            <a:ext cx="9647987" cy="2997776"/>
          </a:xfrm>
          <a:prstGeom prst="rect">
            <a:avLst/>
          </a:prstGeom>
        </p:spPr>
        <p:txBody>
          <a:bodyPr vert="horz" lIns="292608" tIns="146304" rIns="292608" bIns="146304" rtlCol="0" anchor="t" anchorCtr="0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5800" b="1" dirty="0">
                <a:cs typeface="Calibri"/>
              </a:rPr>
              <a:t>The Protocol is a document that will be distributed via the CLEERS website upon final approval by USDRIVE leadership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667" y="13196621"/>
            <a:ext cx="5314272" cy="1191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691" y="9158850"/>
            <a:ext cx="12114246" cy="6637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7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396</Words>
  <Application>Microsoft Office PowerPoint</Application>
  <PresentationFormat>Custom</PresentationFormat>
  <Paragraphs>72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KGR</cp:lastModifiedBy>
  <cp:revision>130</cp:revision>
  <dcterms:created xsi:type="dcterms:W3CDTF">2014-04-21T22:41:25Z</dcterms:created>
  <dcterms:modified xsi:type="dcterms:W3CDTF">2015-04-23T21:17:29Z</dcterms:modified>
</cp:coreProperties>
</file>