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6" r:id="rId2"/>
  </p:sldMasterIdLst>
  <p:notesMasterIdLst>
    <p:notesMasterId r:id="rId43"/>
  </p:notesMasterIdLst>
  <p:sldIdLst>
    <p:sldId id="971" r:id="rId3"/>
    <p:sldId id="1007" r:id="rId4"/>
    <p:sldId id="975" r:id="rId5"/>
    <p:sldId id="981" r:id="rId6"/>
    <p:sldId id="982" r:id="rId7"/>
    <p:sldId id="864" r:id="rId8"/>
    <p:sldId id="915" r:id="rId9"/>
    <p:sldId id="959" r:id="rId10"/>
    <p:sldId id="939" r:id="rId11"/>
    <p:sldId id="979" r:id="rId12"/>
    <p:sldId id="985" r:id="rId13"/>
    <p:sldId id="986" r:id="rId14"/>
    <p:sldId id="983" r:id="rId15"/>
    <p:sldId id="866" r:id="rId16"/>
    <p:sldId id="966" r:id="rId17"/>
    <p:sldId id="1020" r:id="rId18"/>
    <p:sldId id="1013" r:id="rId19"/>
    <p:sldId id="988" r:id="rId20"/>
    <p:sldId id="987" r:id="rId21"/>
    <p:sldId id="1028" r:id="rId22"/>
    <p:sldId id="993" r:id="rId23"/>
    <p:sldId id="869" r:id="rId24"/>
    <p:sldId id="865" r:id="rId25"/>
    <p:sldId id="887" r:id="rId26"/>
    <p:sldId id="885" r:id="rId27"/>
    <p:sldId id="1001" r:id="rId28"/>
    <p:sldId id="994" r:id="rId29"/>
    <p:sldId id="995" r:id="rId30"/>
    <p:sldId id="996" r:id="rId31"/>
    <p:sldId id="997" r:id="rId32"/>
    <p:sldId id="998" r:id="rId33"/>
    <p:sldId id="1033" r:id="rId34"/>
    <p:sldId id="1029" r:id="rId35"/>
    <p:sldId id="1034" r:id="rId36"/>
    <p:sldId id="1031" r:id="rId37"/>
    <p:sldId id="1032" r:id="rId38"/>
    <p:sldId id="1002" r:id="rId39"/>
    <p:sldId id="1004" r:id="rId40"/>
    <p:sldId id="1005" r:id="rId41"/>
    <p:sldId id="860" r:id="rId42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  <a:srgbClr val="669900"/>
    <a:srgbClr val="76822E"/>
    <a:srgbClr val="00EE00"/>
    <a:srgbClr val="00CC00"/>
    <a:srgbClr val="996633"/>
    <a:srgbClr val="CC9900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212" autoAdjust="0"/>
  </p:normalViewPr>
  <p:slideViewPr>
    <p:cSldViewPr>
      <p:cViewPr>
        <p:scale>
          <a:sx n="75" d="100"/>
          <a:sy n="75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4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B64CB-4C8F-45F6-A325-7558BD8CBB9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06C2F3C-C4DC-4245-8ACE-3DC97F07A488}">
      <dgm:prSet phldrT="[Text]" custT="1"/>
      <dgm:spPr/>
      <dgm:t>
        <a:bodyPr/>
        <a:lstStyle/>
        <a:p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215106D0-3F7F-46B5-91C7-DF6BBDAC6A7A}" type="sibTrans" cxnId="{98A0BA9F-D6D5-4988-9E2D-22F5D2BCE796}">
      <dgm:prSet/>
      <dgm:spPr/>
      <dgm:t>
        <a:bodyPr/>
        <a:lstStyle/>
        <a:p>
          <a:endParaRPr lang="en-US"/>
        </a:p>
      </dgm:t>
    </dgm:pt>
    <dgm:pt modelId="{B2C3560D-A8A1-4514-8C89-EAE86773F65B}" type="parTrans" cxnId="{98A0BA9F-D6D5-4988-9E2D-22F5D2BCE796}">
      <dgm:prSet/>
      <dgm:spPr/>
      <dgm:t>
        <a:bodyPr/>
        <a:lstStyle/>
        <a:p>
          <a:endParaRPr lang="en-US"/>
        </a:p>
      </dgm:t>
    </dgm:pt>
    <dgm:pt modelId="{D8913C18-B09C-4DF3-85FA-CC559A378809}" type="pres">
      <dgm:prSet presAssocID="{ED5B64CB-4C8F-45F6-A325-7558BD8CBB9B}" presName="arrowDiagram" presStyleCnt="0">
        <dgm:presLayoutVars>
          <dgm:chMax val="5"/>
          <dgm:dir/>
          <dgm:resizeHandles val="exact"/>
        </dgm:presLayoutVars>
      </dgm:prSet>
      <dgm:spPr/>
    </dgm:pt>
    <dgm:pt modelId="{9C272D62-E0AC-47B8-A8F7-6958EABC8B00}" type="pres">
      <dgm:prSet presAssocID="{ED5B64CB-4C8F-45F6-A325-7558BD8CBB9B}" presName="arrow" presStyleLbl="bgShp" presStyleIdx="0" presStyleCnt="1" custLinFactNeighborX="-560"/>
      <dgm:spPr>
        <a:solidFill>
          <a:schemeClr val="tx2"/>
        </a:solidFill>
      </dgm:spPr>
    </dgm:pt>
    <dgm:pt modelId="{923E4FC5-487C-4AA4-8A12-710726C851BC}" type="pres">
      <dgm:prSet presAssocID="{ED5B64CB-4C8F-45F6-A325-7558BD8CBB9B}" presName="arrowDiagram1" presStyleCnt="0">
        <dgm:presLayoutVars>
          <dgm:bulletEnabled val="1"/>
        </dgm:presLayoutVars>
      </dgm:prSet>
      <dgm:spPr/>
    </dgm:pt>
    <dgm:pt modelId="{C9958A2A-3839-4A42-B7C2-3ACA4316F9F7}" type="pres">
      <dgm:prSet presAssocID="{706C2F3C-C4DC-4245-8ACE-3DC97F07A488}" presName="bullet1" presStyleLbl="node1" presStyleIdx="0" presStyleCnt="1"/>
      <dgm:spPr/>
    </dgm:pt>
    <dgm:pt modelId="{F66A0389-B6E5-431A-A3A5-61FEF8D45C18}" type="pres">
      <dgm:prSet presAssocID="{706C2F3C-C4DC-4245-8ACE-3DC97F07A488}" presName="textBox1" presStyleLbl="revTx" presStyleIdx="0" presStyleCnt="1" custScaleX="211638" custLinFactX="-91056" custLinFactNeighborX="-100000" custLinFactNeighborY="-77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153EF-4AEA-4024-8F90-117A5FEA0F17}" type="presOf" srcId="{ED5B64CB-4C8F-45F6-A325-7558BD8CBB9B}" destId="{D8913C18-B09C-4DF3-85FA-CC559A378809}" srcOrd="0" destOrd="0" presId="urn:microsoft.com/office/officeart/2005/8/layout/arrow2"/>
    <dgm:cxn modelId="{68043125-E2A7-472F-A922-EDAD0DF43966}" type="presOf" srcId="{706C2F3C-C4DC-4245-8ACE-3DC97F07A488}" destId="{F66A0389-B6E5-431A-A3A5-61FEF8D45C18}" srcOrd="0" destOrd="0" presId="urn:microsoft.com/office/officeart/2005/8/layout/arrow2"/>
    <dgm:cxn modelId="{98A0BA9F-D6D5-4988-9E2D-22F5D2BCE796}" srcId="{ED5B64CB-4C8F-45F6-A325-7558BD8CBB9B}" destId="{706C2F3C-C4DC-4245-8ACE-3DC97F07A488}" srcOrd="0" destOrd="0" parTransId="{B2C3560D-A8A1-4514-8C89-EAE86773F65B}" sibTransId="{215106D0-3F7F-46B5-91C7-DF6BBDAC6A7A}"/>
    <dgm:cxn modelId="{EA405ACE-CD18-4C63-863E-DAB6055D3507}" type="presParOf" srcId="{D8913C18-B09C-4DF3-85FA-CC559A378809}" destId="{9C272D62-E0AC-47B8-A8F7-6958EABC8B00}" srcOrd="0" destOrd="0" presId="urn:microsoft.com/office/officeart/2005/8/layout/arrow2"/>
    <dgm:cxn modelId="{F8E4B2E8-B275-4E38-849F-6507AB18902E}" type="presParOf" srcId="{D8913C18-B09C-4DF3-85FA-CC559A378809}" destId="{923E4FC5-487C-4AA4-8A12-710726C851BC}" srcOrd="1" destOrd="0" presId="urn:microsoft.com/office/officeart/2005/8/layout/arrow2"/>
    <dgm:cxn modelId="{A50CF1EC-A399-4B9F-8D1B-3F141F497265}" type="presParOf" srcId="{923E4FC5-487C-4AA4-8A12-710726C851BC}" destId="{C9958A2A-3839-4A42-B7C2-3ACA4316F9F7}" srcOrd="0" destOrd="0" presId="urn:microsoft.com/office/officeart/2005/8/layout/arrow2"/>
    <dgm:cxn modelId="{F205307A-2529-430D-9767-9FD6B54BF27C}" type="presParOf" srcId="{923E4FC5-487C-4AA4-8A12-710726C851BC}" destId="{F66A0389-B6E5-431A-A3A5-61FEF8D45C18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B64CB-4C8F-45F6-A325-7558BD8CBB9B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>
        <a:scene3d>
          <a:camera prst="orthographicFront">
            <a:rot lat="21599969" lon="10799999" rev="10799999"/>
          </a:camera>
          <a:lightRig rig="threePt" dir="t"/>
        </a:scene3d>
      </dgm:spPr>
    </dgm:pt>
    <dgm:pt modelId="{3A287727-3328-4FD5-899E-9FEC8AF4F32C}">
      <dgm:prSet phldrT="[Text]" custT="1"/>
      <dgm:spPr/>
      <dgm:t>
        <a:bodyPr/>
        <a:lstStyle/>
        <a:p>
          <a:endParaRPr lang="en-US" sz="800" dirty="0"/>
        </a:p>
      </dgm:t>
    </dgm:pt>
    <dgm:pt modelId="{B0F32AEA-CFEE-439A-A336-F96C642F2EE7}" type="sibTrans" cxnId="{4BEE750B-085F-4CB0-B255-49BD6363C00C}">
      <dgm:prSet/>
      <dgm:spPr/>
      <dgm:t>
        <a:bodyPr/>
        <a:lstStyle/>
        <a:p>
          <a:endParaRPr lang="en-US"/>
        </a:p>
      </dgm:t>
    </dgm:pt>
    <dgm:pt modelId="{C58541A3-775A-4CE5-94EC-DADB2FE100BC}" type="parTrans" cxnId="{4BEE750B-085F-4CB0-B255-49BD6363C00C}">
      <dgm:prSet/>
      <dgm:spPr/>
      <dgm:t>
        <a:bodyPr/>
        <a:lstStyle/>
        <a:p>
          <a:endParaRPr lang="en-US"/>
        </a:p>
      </dgm:t>
    </dgm:pt>
    <dgm:pt modelId="{D8913C18-B09C-4DF3-85FA-CC559A378809}" type="pres">
      <dgm:prSet presAssocID="{ED5B64CB-4C8F-45F6-A325-7558BD8CBB9B}" presName="arrowDiagram" presStyleCnt="0">
        <dgm:presLayoutVars>
          <dgm:chMax val="5"/>
          <dgm:dir/>
          <dgm:resizeHandles val="exact"/>
        </dgm:presLayoutVars>
      </dgm:prSet>
      <dgm:spPr/>
    </dgm:pt>
    <dgm:pt modelId="{9C272D62-E0AC-47B8-A8F7-6958EABC8B00}" type="pres">
      <dgm:prSet presAssocID="{ED5B64CB-4C8F-45F6-A325-7558BD8CBB9B}" presName="arrow" presStyleLbl="bgShp" presStyleIdx="0" presStyleCnt="1" custLinFactNeighborY="-6000"/>
      <dgm:spPr>
        <a:solidFill>
          <a:schemeClr val="tx2">
            <a:lumMod val="75000"/>
          </a:schemeClr>
        </a:solidFill>
      </dgm:spPr>
    </dgm:pt>
    <dgm:pt modelId="{6E1A4301-0D4B-45A5-AA9B-9AFE9E19EC2C}" type="pres">
      <dgm:prSet presAssocID="{ED5B64CB-4C8F-45F6-A325-7558BD8CBB9B}" presName="arrowDiagram1" presStyleCnt="0">
        <dgm:presLayoutVars>
          <dgm:bulletEnabled val="1"/>
        </dgm:presLayoutVars>
      </dgm:prSet>
      <dgm:spPr/>
    </dgm:pt>
    <dgm:pt modelId="{6E6AD6BE-9247-4E1D-8CD5-EAB860F986B2}" type="pres">
      <dgm:prSet presAssocID="{3A287727-3328-4FD5-899E-9FEC8AF4F32C}" presName="bullet1" presStyleLbl="node1" presStyleIdx="0" presStyleCnt="1"/>
      <dgm:spPr/>
    </dgm:pt>
    <dgm:pt modelId="{6D4A97DA-8C5B-4847-9C65-2C223CF3D8B9}" type="pres">
      <dgm:prSet presAssocID="{3A287727-3328-4FD5-899E-9FEC8AF4F32C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E750B-085F-4CB0-B255-49BD6363C00C}" srcId="{ED5B64CB-4C8F-45F6-A325-7558BD8CBB9B}" destId="{3A287727-3328-4FD5-899E-9FEC8AF4F32C}" srcOrd="0" destOrd="0" parTransId="{C58541A3-775A-4CE5-94EC-DADB2FE100BC}" sibTransId="{B0F32AEA-CFEE-439A-A336-F96C642F2EE7}"/>
    <dgm:cxn modelId="{3F35A729-E717-4D23-AFC9-E82F8F6F6B36}" type="presOf" srcId="{3A287727-3328-4FD5-899E-9FEC8AF4F32C}" destId="{6D4A97DA-8C5B-4847-9C65-2C223CF3D8B9}" srcOrd="0" destOrd="0" presId="urn:microsoft.com/office/officeart/2005/8/layout/arrow2"/>
    <dgm:cxn modelId="{2119B597-22E3-47EA-98E5-FA226CC98424}" type="presOf" srcId="{ED5B64CB-4C8F-45F6-A325-7558BD8CBB9B}" destId="{D8913C18-B09C-4DF3-85FA-CC559A378809}" srcOrd="0" destOrd="0" presId="urn:microsoft.com/office/officeart/2005/8/layout/arrow2"/>
    <dgm:cxn modelId="{6B1142D1-6494-4CE7-B430-B1CDB29D91A8}" type="presParOf" srcId="{D8913C18-B09C-4DF3-85FA-CC559A378809}" destId="{9C272D62-E0AC-47B8-A8F7-6958EABC8B00}" srcOrd="0" destOrd="0" presId="urn:microsoft.com/office/officeart/2005/8/layout/arrow2"/>
    <dgm:cxn modelId="{C65366CC-AAE7-4385-BC9E-B8F4848EB208}" type="presParOf" srcId="{D8913C18-B09C-4DF3-85FA-CC559A378809}" destId="{6E1A4301-0D4B-45A5-AA9B-9AFE9E19EC2C}" srcOrd="1" destOrd="0" presId="urn:microsoft.com/office/officeart/2005/8/layout/arrow2"/>
    <dgm:cxn modelId="{F04A1FA8-66AC-4CB4-BB8F-57A86D5B4C07}" type="presParOf" srcId="{6E1A4301-0D4B-45A5-AA9B-9AFE9E19EC2C}" destId="{6E6AD6BE-9247-4E1D-8CD5-EAB860F986B2}" srcOrd="0" destOrd="0" presId="urn:microsoft.com/office/officeart/2005/8/layout/arrow2"/>
    <dgm:cxn modelId="{366662CD-D4D7-4061-A6A9-1BBD32283EE8}" type="presParOf" srcId="{6E1A4301-0D4B-45A5-AA9B-9AFE9E19EC2C}" destId="{6D4A97DA-8C5B-4847-9C65-2C223CF3D8B9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272D62-E0AC-47B8-A8F7-6958EABC8B00}">
      <dsp:nvSpPr>
        <dsp:cNvPr id="0" name=""/>
        <dsp:cNvSpPr/>
      </dsp:nvSpPr>
      <dsp:spPr>
        <a:xfrm>
          <a:off x="1066803" y="0"/>
          <a:ext cx="1178560" cy="736600"/>
        </a:xfrm>
        <a:prstGeom prst="swooshArrow">
          <a:avLst>
            <a:gd name="adj1" fmla="val 25000"/>
            <a:gd name="adj2" fmla="val 25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58A2A-3839-4A42-B7C2-3ACA4316F9F7}">
      <dsp:nvSpPr>
        <dsp:cNvPr id="0" name=""/>
        <dsp:cNvSpPr/>
      </dsp:nvSpPr>
      <dsp:spPr>
        <a:xfrm>
          <a:off x="1972645" y="149382"/>
          <a:ext cx="87213" cy="87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A0389-B6E5-431A-A3A5-61FEF8D45C18}">
      <dsp:nvSpPr>
        <dsp:cNvPr id="0" name=""/>
        <dsp:cNvSpPr/>
      </dsp:nvSpPr>
      <dsp:spPr>
        <a:xfrm>
          <a:off x="380999" y="0"/>
          <a:ext cx="997712" cy="54361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213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380999" y="0"/>
        <a:ext cx="997712" cy="5436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272D62-E0AC-47B8-A8F7-6958EABC8B00}">
      <dsp:nvSpPr>
        <dsp:cNvPr id="0" name=""/>
        <dsp:cNvSpPr/>
      </dsp:nvSpPr>
      <dsp:spPr>
        <a:xfrm>
          <a:off x="1087120" y="0"/>
          <a:ext cx="1178560" cy="736600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AD6BE-9247-4E1D-8CD5-EAB860F986B2}">
      <dsp:nvSpPr>
        <dsp:cNvPr id="0" name=""/>
        <dsp:cNvSpPr/>
      </dsp:nvSpPr>
      <dsp:spPr>
        <a:xfrm>
          <a:off x="1986361" y="149382"/>
          <a:ext cx="87213" cy="872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A97DA-8C5B-4847-9C65-2C223CF3D8B9}">
      <dsp:nvSpPr>
        <dsp:cNvPr id="0" name=""/>
        <dsp:cNvSpPr/>
      </dsp:nvSpPr>
      <dsp:spPr>
        <a:xfrm>
          <a:off x="1558544" y="192989"/>
          <a:ext cx="471424" cy="543610"/>
        </a:xfrm>
        <a:prstGeom prst="round2DiagRect">
          <a:avLst/>
        </a:prstGeom>
        <a:noFill/>
        <a:ln>
          <a:noFill/>
        </a:ln>
        <a:effectLst/>
        <a:scene3d>
          <a:camera prst="orthographicFront">
            <a:rot lat="21599969" lon="10799999" rev="10799999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213" bIns="0" numCol="1" spcCol="1270" anchor="t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558544" y="192989"/>
        <a:ext cx="471424" cy="543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BD4F79-090F-4386-865B-9748B02E0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5D15A-653A-4D40-A788-9C74704A941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0C3764-00B5-4F41-A8B0-74EB8DECF6F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0D717C-7964-480F-BF0D-A457976DFF5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3651D-33ED-47D3-B535-4F6DBD516352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5325" y="700088"/>
            <a:ext cx="5602288" cy="4202112"/>
          </a:xfrm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0C3764-00B5-4F41-A8B0-74EB8DECF6F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019A8-A2A8-47DE-8DD5-F1EB01F507F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019A8-A2A8-47DE-8DD5-F1EB01F507F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019A8-A2A8-47DE-8DD5-F1EB01F507F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019A8-A2A8-47DE-8DD5-F1EB01F507F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4F79-090F-4386-865B-9748B02E07F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378-4917-4F1F-AF51-414A0268B8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63989" y="8806500"/>
            <a:ext cx="3032125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580" tIns="45997" rIns="93580" bIns="45997" anchor="b"/>
          <a:lstStyle/>
          <a:p>
            <a:pPr algn="r" defTabSz="929451"/>
            <a:fld id="{8C91F07D-FB79-47E7-9B04-18FD64E9BB01}" type="slidenum">
              <a:rPr lang="en-GB" sz="1200"/>
              <a:pPr algn="r" defTabSz="929451"/>
              <a:t>9</a:t>
            </a:fld>
            <a:endParaRPr lang="en-GB" sz="12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5437677"/>
            <a:ext cx="6127750" cy="3340287"/>
          </a:xfrm>
          <a:ln/>
        </p:spPr>
        <p:txBody>
          <a:bodyPr lIns="91993" rIns="91993"/>
          <a:lstStyle/>
          <a:p>
            <a:pPr eaLnBrk="1" hangingPunct="1"/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0700" y="768350"/>
            <a:ext cx="5911850" cy="4433888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 cmpd="thickThin">
            <a:solidFill>
              <a:srgbClr val="768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FA7E-8CEA-4694-8781-C9090FFA61B7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17FA-01FD-4A3E-BEC5-5B5AAB2E4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648C-50E2-4920-A650-779F5CEF2F4F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BA06-5376-41BB-8EF9-59D002CFA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08B8-53C8-4206-8256-8FC6750A4EDD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D2D2-E1DE-437C-8A72-C63832F2C1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0601-8A48-475E-BC75-1CEA24AA2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09CE-4C51-4A56-8B77-14C379A0196C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02D7-9A98-4796-898E-EEEA7E1433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37D-0B4F-4DC2-862C-A1356498184C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36E9-6FB9-4AC3-98EF-5C86E4BD8E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92D9-DC44-4CB9-9F9A-1FDF9896D85C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912F-0BCE-444D-AEA3-00368E3DC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885D-8E94-4E05-9319-BFC3DB6D6DB4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6FA8-FF32-4693-8F7B-8096D626F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2A30-D5B0-45B4-8615-B31E2D485DD0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AF7B-0EE1-4C21-ABEA-4467694E5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6C42-F27F-4ABA-AABA-D2666EAD3328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2EAD-D40E-4705-9BAE-9F31124DB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7A6D-FF7C-4BC1-BBC6-9ACC342C2073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6177-7C14-46CD-B65C-B5F6AD4E5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87921-7633-4BA6-9D58-A7ADD4A0F5EC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4BD8-B6AD-40E5-A200-4B40F346EE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1E2D-B30D-43D7-9CC2-BFA4E0B739EC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5A7F-45FB-4D01-8D62-FE899C396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6CB4-CA2A-4C95-AE7C-91F98EBCBAC3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5FC4-E03E-4480-B3F5-6DCA04EB6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1D62-A26F-4AE3-895A-6403FCD95099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6EE1-046F-4D1D-B11A-090987D1C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03DDC-BC28-4913-9CE6-80D9B99313F1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2328-5322-4D34-AEED-24E1FE58A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A5F5-2FED-410F-A69C-12561A92BBE6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5878-696E-42E9-B023-A8EF831CD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6AFDC-3E2E-493F-BE3A-5C5B1784FBEB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3474-846E-4E7C-A066-DD36A8019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01C46-304A-4A2A-9434-1D6AF25F7376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C7D7-5E06-43A4-BF77-88AAC4855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74ED4-67E3-4591-B957-DCA487135EF0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AF52-2FD5-4016-8369-63A9834EC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62D7-EE4F-42DF-8ED3-73494B336706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787A-9136-4C78-8B00-153109F5B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58B8-063E-4377-A3D3-2EFF66D7D521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6419-23BF-476D-835E-5FEE3991B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E23E-8044-4217-AD80-270A59760DF6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DCFC-2678-43D6-B1FA-389511ACE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26A09-604C-4DEB-99CB-FF583103D66D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0D85E6-1E2D-4615-B65B-227A996727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 cmpd="thickThin">
            <a:solidFill>
              <a:srgbClr val="768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F82CA7-D5A4-4A81-B0C4-E376E3B6C0CA}" type="datetimeFigureOut">
              <a:rPr lang="en-US"/>
              <a:pPr>
                <a:defRPr/>
              </a:pPr>
              <a:t>5/1/2011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D7FA-F88B-4B46-9848-C53B614CD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2.docx"/><Relationship Id="rId4" Type="http://schemas.openxmlformats.org/officeDocument/2006/relationships/package" Target="../embeddings/Microsoft_Office_Word_Document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3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Word_Document4.docx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Word_Document6.docx"/><Relationship Id="rId4" Type="http://schemas.openxmlformats.org/officeDocument/2006/relationships/package" Target="../embeddings/Microsoft_Office_Word_Document5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CO_lightoff_withlabel_ver2.wmv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569660"/>
          </a:xfrm>
        </p:spPr>
        <p:txBody>
          <a:bodyPr>
            <a:spAutoFit/>
          </a:bodyPr>
          <a:lstStyle/>
          <a:p>
            <a:r>
              <a:rPr lang="en-US" sz="4800" b="1" dirty="0" smtClean="0"/>
              <a:t>Modeling the DOC</a:t>
            </a:r>
            <a:br>
              <a:rPr lang="en-US" sz="4800" b="1" dirty="0" smtClean="0"/>
            </a:b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705600" cy="2640723"/>
          </a:xfr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Richard J. Blint</a:t>
            </a: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600" b="1" baseline="-25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Kinetics Research</a:t>
            </a: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CLEERS Workshop </a:t>
            </a: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April 21, 2011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700" name="Picture 4" descr="cat_to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4707525" cy="2697920"/>
          </a:xfrm>
          <a:prstGeom prst="rect">
            <a:avLst/>
          </a:prstGeom>
          <a:noFill/>
        </p:spPr>
      </p:pic>
      <p:sp>
        <p:nvSpPr>
          <p:cNvPr id="669714" name="Rectangle 18"/>
          <p:cNvSpPr>
            <a:spLocks noChangeArrowheads="1"/>
          </p:cNvSpPr>
          <p:nvPr/>
        </p:nvSpPr>
        <p:spPr bwMode="auto">
          <a:xfrm>
            <a:off x="7499350" y="4378325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endParaRPr lang="en-US" sz="1800" dirty="0"/>
          </a:p>
        </p:txBody>
      </p:sp>
      <p:sp>
        <p:nvSpPr>
          <p:cNvPr id="669735" name="Rectangle 39"/>
          <p:cNvSpPr>
            <a:spLocks noChangeArrowheads="1"/>
          </p:cNvSpPr>
          <p:nvPr/>
        </p:nvSpPr>
        <p:spPr bwMode="auto">
          <a:xfrm>
            <a:off x="7507288" y="5089525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100" b="1" dirty="0" smtClean="0">
                <a:solidFill>
                  <a:srgbClr val="000066"/>
                </a:solidFill>
              </a:rPr>
              <a:t> </a:t>
            </a:r>
            <a:endParaRPr lang="en-US" sz="1100" b="1" dirty="0">
              <a:solidFill>
                <a:srgbClr val="000066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438400"/>
            <a:ext cx="28876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962400"/>
            <a:ext cx="3687763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" name="TextBox 211"/>
          <p:cNvSpPr txBox="1"/>
          <p:nvPr/>
        </p:nvSpPr>
        <p:spPr>
          <a:xfrm>
            <a:off x="2667000" y="838200"/>
            <a:ext cx="5334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PGM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2286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SpaciMs Measurements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25" y="982663"/>
            <a:ext cx="688975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381000"/>
            <a:ext cx="6237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CO SpaciMs Measurements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CO oxidation initiates at low temperature and progresses toward catalyst inlet with increasing inlet temperatures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CO exit concentrations zero before 200 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25" y="982663"/>
            <a:ext cx="688975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381000"/>
            <a:ext cx="6135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SpaciMs Measurements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 oxidation initiates early similarly to the CO oxidation and also progresses toward the inlet with increasing inlet temperature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 concentrations monotonically decrease with increasing inlet temperature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/CO Kinetic Analysis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9113"/>
          </a:xfrm>
        </p:spPr>
        <p:txBody>
          <a:bodyPr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rarely measured as an engine out exhaust species</a:t>
            </a:r>
          </a:p>
          <a:p>
            <a:r>
              <a:rPr lang="en-US" sz="2400" dirty="0" smtClean="0"/>
              <a:t>Often engine out hydrogen emissions are estimated to be approximately 1/3 of the CO emissions</a:t>
            </a:r>
          </a:p>
          <a:p>
            <a:r>
              <a:rPr lang="en-US" sz="2400" dirty="0" smtClean="0"/>
              <a:t>Measurements of engine out hydrogen for gasoline engines have reported maximum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volume percent concentrations in the range between 0.3% to 3%</a:t>
            </a:r>
          </a:p>
          <a:p>
            <a:r>
              <a:rPr lang="en-US" sz="2400" dirty="0" smtClean="0"/>
              <a:t>Common modeling approach,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rates set to be the same as the CO rates (Oh and Cavendish, Ind. Eng. Chem. Res., 21, pg 29, 7993-8003, 1982)</a:t>
            </a:r>
          </a:p>
          <a:p>
            <a:r>
              <a:rPr lang="en-US" sz="2400" dirty="0" smtClean="0"/>
              <a:t>Sun et al. studied the oxidation of CO and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over a cordierite monolith wash-coated with Pt/Al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suggested that the activation energy for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oxidation is lower than for CO oxidation.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8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400800" cy="63976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Kinetic equations</a:t>
            </a:r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1371600" y="2514600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where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1295400" y="990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Rate 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/>
              <a:t>) of consumption of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CO and hydrocarbons in </a:t>
            </a:r>
            <a:r>
              <a:rPr lang="en-US" sz="2400" dirty="0"/>
              <a:t>units of concentration/second </a:t>
            </a:r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1143000" y="3441680"/>
            <a:ext cx="7543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/>
              <a:t> is the rate constant (often known as the turn-over number,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/>
              <a:t> is the prefactor,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 is the activation energy r),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s,i</a:t>
            </a:r>
            <a:r>
              <a:rPr lang="en-US" sz="2400" dirty="0" smtClean="0"/>
              <a:t> are the species concentrations,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/>
              <a:t> is the inhibition term and SD is the site density.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The turn over rate is characteristic of the catalytic coating.</a:t>
            </a:r>
            <a:r>
              <a:rPr lang="en-US" sz="24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The active site density is characteristic of the catalyst loading and aging.</a:t>
            </a:r>
            <a:endParaRPr lang="en-US" sz="2400" dirty="0" smtClean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447800" y="1828800"/>
          <a:ext cx="5940425" cy="825500"/>
        </p:xfrm>
        <a:graphic>
          <a:graphicData uri="http://schemas.openxmlformats.org/presentationml/2006/ole">
            <p:oleObj spid="_x0000_s1028" name="Document" r:id="rId4" imgW="5940449" imgH="825574" progId="Word.Document.12">
              <p:embed/>
            </p:oleObj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524000" y="2819400"/>
          <a:ext cx="5940425" cy="722313"/>
        </p:xfrm>
        <a:graphic>
          <a:graphicData uri="http://schemas.openxmlformats.org/presentationml/2006/ole">
            <p:oleObj spid="_x0000_s1029" name="Document" r:id="rId5" imgW="5940449" imgH="72174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139825" y="2233613"/>
          <a:ext cx="6864350" cy="2389187"/>
        </p:xfrm>
        <a:graphic>
          <a:graphicData uri="http://schemas.openxmlformats.org/presentationml/2006/ole">
            <p:oleObj spid="_x0000_s60419" name="Document" r:id="rId4" imgW="6864757" imgH="2389452" progId="Word.Document.12">
              <p:embed/>
            </p:oleObj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11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 anchor="ctr">
            <a:spAutoFit/>
          </a:bodyPr>
          <a:lstStyle/>
          <a:p>
            <a:pPr algn="ctr" eaLnBrk="0" hangingPunct="0"/>
            <a:r>
              <a:rPr lang="en-GB" sz="3600" b="1" dirty="0" smtClean="0"/>
              <a:t>Objective Function for High Flow Rate Reactor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953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nsp = number of species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/>
              <a:t> = number of points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/>
              <a:t> is the number of species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SpaciMs Reaction Constant Optimization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105400"/>
          </a:xfrm>
        </p:spPr>
        <p:txBody>
          <a:bodyPr/>
          <a:lstStyle/>
          <a:p>
            <a:r>
              <a:rPr lang="en-US" sz="2000" dirty="0" smtClean="0"/>
              <a:t>12 possible independent variables and 16 total with NO oxidation reaction</a:t>
            </a:r>
          </a:p>
          <a:p>
            <a:r>
              <a:rPr lang="en-US" sz="2000" dirty="0" smtClean="0">
                <a:cs typeface="Arial"/>
              </a:rPr>
              <a:t>Optimization uses the GT-Power DOE solver</a:t>
            </a:r>
          </a:p>
          <a:p>
            <a:r>
              <a:rPr lang="en-US" sz="2000" dirty="0" smtClean="0">
                <a:cs typeface="Arial"/>
              </a:rPr>
              <a:t>Typical runs varied up to 4 variables at a time</a:t>
            </a:r>
            <a:endParaRPr lang="en-US" sz="2000" dirty="0" smtClean="0"/>
          </a:p>
          <a:p>
            <a:r>
              <a:rPr lang="en-US" sz="2000" dirty="0" smtClean="0"/>
              <a:t>Objective functions are based on the spatial concentration measurements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or</a:t>
            </a:r>
          </a:p>
          <a:p>
            <a:pPr>
              <a:buNone/>
            </a:pPr>
            <a:r>
              <a:rPr lang="en-US" sz="2000" dirty="0" smtClean="0"/>
              <a:t> 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where T</a:t>
            </a:r>
            <a:r>
              <a:rPr lang="en-US" sz="2000" baseline="-25000" dirty="0" smtClean="0"/>
              <a:t>inlet</a:t>
            </a:r>
            <a:r>
              <a:rPr lang="en-US" sz="2000" dirty="0" smtClean="0"/>
              <a:t> is the gas inlet temperature and </a:t>
            </a:r>
            <a:r>
              <a:rPr lang="el-GR" sz="2000" dirty="0" smtClean="0">
                <a:latin typeface="Arial"/>
                <a:cs typeface="Arial"/>
              </a:rPr>
              <a:t>α</a:t>
            </a:r>
            <a:r>
              <a:rPr lang="en-US" sz="2000" dirty="0" smtClean="0">
                <a:latin typeface="Arial"/>
                <a:cs typeface="Arial"/>
              </a:rPr>
              <a:t>(12) is any of the reaction parameters</a:t>
            </a:r>
          </a:p>
          <a:p>
            <a:pPr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648200"/>
            <a:ext cx="5745163" cy="815975"/>
          </a:xfrm>
          <a:prstGeom prst="rect">
            <a:avLst/>
          </a:prstGeom>
          <a:noFill/>
        </p:spPr>
      </p:pic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1066800" y="3581400"/>
          <a:ext cx="6864350" cy="942975"/>
        </p:xfrm>
        <a:graphic>
          <a:graphicData uri="http://schemas.openxmlformats.org/presentationml/2006/ole">
            <p:oleObj spid="_x0000_s87046" name="Document" r:id="rId5" imgW="6864757" imgH="94368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533400"/>
            <a:ext cx="6904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Oxidation Kinetic Rate Studies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  Sampara, et al., Ind. Eng. Chem. Res., 46, pg 7993-8003, 2007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  Epling, Irani and Blint, Topics in Catalysis, 52, 1856-1859, 2009 ; Irani, Master’s thesis, University of Waterloo, 2009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  Sampara et. al, Ind. Eng. Chem. Res., 47, pg 311-322, 2008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  Deakin, et al., to be submitted, 2011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219200"/>
          <a:ext cx="85344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9906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938130">
                <a:tc>
                  <a:txBody>
                    <a:bodyPr/>
                    <a:lstStyle/>
                    <a:p>
                      <a:r>
                        <a:rPr lang="en-US" dirty="0" smtClean="0"/>
                        <a:t>Catalyst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 (ppm)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 (ppm)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(ppm)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HC (ppm)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experiments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</a:t>
                      </a:r>
                      <a:r>
                        <a:rPr lang="en-US" baseline="0" dirty="0" smtClean="0"/>
                        <a:t>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</a:tr>
              <a:tr h="6566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1 (Prod)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30-3000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70-700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4-400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0-2000 ppm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25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Hi Flow reactor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1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6566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2 (PtPd DOC)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0-730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0-160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0-130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0-1100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61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 (CO 45)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SpaciMs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2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6440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3 (Pt DOC)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30-900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70-200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100-400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20-2000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25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Hi Flow reactor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3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80464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+mn-lt"/>
                        </a:rPr>
                        <a:t>4 </a:t>
                      </a:r>
                    </a:p>
                    <a:p>
                      <a:pPr algn="ctr"/>
                      <a:r>
                        <a:rPr lang="en-US" smtClean="0">
                          <a:latin typeface="+mn-lt"/>
                        </a:rPr>
                        <a:t>(TWC 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25-25000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80-8000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150-1500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20-2000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latin typeface="+mn-lt"/>
                        </a:rPr>
                        <a:t>25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Hi Flow reactor</a:t>
                      </a:r>
                    </a:p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4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963" y="906463"/>
            <a:ext cx="6950075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304800"/>
            <a:ext cx="8076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Rate Constant Temperature Dependence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295400"/>
            <a:ext cx="198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Catalyst 1: Production DOC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150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 Rate constant intercept  214  </a:t>
            </a:r>
            <a:r>
              <a:rPr lang="en-US" b="1" baseline="30000" dirty="0" err="1" smtClean="0">
                <a:solidFill>
                  <a:srgbClr val="0070C0"/>
                </a:solidFill>
              </a:rPr>
              <a:t>o</a:t>
            </a:r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 Rate constants through the inhibition term are dependent on the instantaneous gas concentrations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048000"/>
            <a:ext cx="198120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 </a:t>
            </a:r>
            <a:r>
              <a:rPr lang="en-US" dirty="0" smtClean="0"/>
              <a:t>rate constant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5448300" y="2781300"/>
            <a:ext cx="3810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2362200"/>
            <a:ext cx="198120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 </a:t>
            </a:r>
            <a:r>
              <a:rPr lang="en-US" dirty="0" smtClean="0"/>
              <a:t>rate constant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076700" y="2781300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1" y="990600"/>
          <a:ext cx="8458199" cy="462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092"/>
                <a:gridCol w="1436298"/>
                <a:gridCol w="1436298"/>
                <a:gridCol w="4069511"/>
              </a:tblGrid>
              <a:tr h="748862">
                <a:tc>
                  <a:txBody>
                    <a:bodyPr/>
                    <a:lstStyle/>
                    <a:p>
                      <a:r>
                        <a:rPr lang="en-US" dirty="0" smtClean="0"/>
                        <a:t>Catalyst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 (CO, kJ)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 (H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, kJ)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116822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Pt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DOC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Sampara, et al., Ind. Eng. Chem. Res., 46, 7993-8003, 2007</a:t>
                      </a:r>
                      <a:endParaRPr lang="en-US" dirty="0"/>
                    </a:p>
                  </a:txBody>
                  <a:tcPr/>
                </a:tc>
              </a:tr>
              <a:tr h="116822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Prod DOC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Sampara et. al, Ind. Eng. Chem. Res., 47, 311-322,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endParaRPr lang="en-US" i="1" dirty="0"/>
                    </a:p>
                  </a:txBody>
                  <a:tcPr/>
                </a:tc>
              </a:tr>
              <a:tr h="6290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GMT-800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Deakin</a:t>
                      </a:r>
                      <a:r>
                        <a:rPr lang="en-US" baseline="0" dirty="0" smtClean="0"/>
                        <a:t>, et. al (manuscript)</a:t>
                      </a:r>
                      <a:endParaRPr lang="en-US" dirty="0"/>
                    </a:p>
                  </a:txBody>
                  <a:tcPr/>
                </a:tc>
              </a:tr>
              <a:tr h="6290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PtPd DOC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79.1 (72</a:t>
                      </a:r>
                      <a:r>
                        <a:rPr lang="en-US" baseline="0" dirty="0" smtClean="0"/>
                        <a:t> isothermal)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14.4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SpaciMS fit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46" name="Title 3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315200" cy="5334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Activation Energies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762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Acknowledgements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idx="1"/>
          </p:nvPr>
        </p:nvSpPr>
        <p:spPr>
          <a:xfrm flipH="1" flipV="1">
            <a:off x="9143999" y="4419599"/>
            <a:ext cx="45719" cy="45719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28600" y="6096000"/>
            <a:ext cx="1905000" cy="533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44196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400" dirty="0"/>
              <a:t>	</a:t>
            </a:r>
            <a:r>
              <a:rPr lang="en-US" sz="2400" i="1" dirty="0" smtClean="0"/>
              <a:t>. </a:t>
            </a:r>
            <a:endParaRPr lang="en-US" sz="2400" i="1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343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C:\Users\blintadmin\Documents\N2Kinetics\business files\Waterloo_logo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429000"/>
            <a:ext cx="3276600" cy="2548467"/>
          </a:xfrm>
          <a:prstGeom prst="rect">
            <a:avLst/>
          </a:prstGeom>
          <a:noFill/>
        </p:spPr>
      </p:pic>
      <p:pic>
        <p:nvPicPr>
          <p:cNvPr id="15371" name="Picture 11" descr="C:\Users\blintadmin\Documents\N2Kinetics\Website graphics\final_N2Kinetics_logo-4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" y="1453627"/>
            <a:ext cx="3810000" cy="121337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066800"/>
            <a:ext cx="2025769" cy="203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5867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William S. Epling and Karishma Irani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352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Ed Bissett, Jon Brown Syed Wahiduzzaman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2743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Richard Blint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5791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Lindsay Deakin and Ty Triplett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Pt:Pd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12223"/>
          </a:xfrm>
        </p:spPr>
        <p:txBody>
          <a:bodyPr>
            <a:spAutoFit/>
          </a:bodyPr>
          <a:lstStyle/>
          <a:p>
            <a:r>
              <a:rPr lang="en-US" dirty="0" smtClean="0"/>
              <a:t>PtPd DOC light-off measurements show lower light-off temperatures compared to Pt only and Pd only (Chang, et al, SAE 2011-01-1134)</a:t>
            </a:r>
          </a:p>
          <a:p>
            <a:r>
              <a:rPr lang="en-US" dirty="0" smtClean="0"/>
              <a:t>PtPd mixtures show lowest light-off and similar CO and H</a:t>
            </a:r>
            <a:r>
              <a:rPr lang="en-US" baseline="-25000" dirty="0" smtClean="0"/>
              <a:t>2</a:t>
            </a:r>
            <a:r>
              <a:rPr lang="en-US" dirty="0" smtClean="0"/>
              <a:t> activation energies</a:t>
            </a:r>
          </a:p>
          <a:p>
            <a:r>
              <a:rPr lang="en-US" dirty="0" smtClean="0"/>
              <a:t>PtRh shows similar CO and H</a:t>
            </a:r>
            <a:r>
              <a:rPr lang="en-US" baseline="-25000" dirty="0" smtClean="0"/>
              <a:t>2</a:t>
            </a:r>
            <a:r>
              <a:rPr lang="en-US" dirty="0" smtClean="0"/>
              <a:t> activation energies</a:t>
            </a:r>
          </a:p>
          <a:p>
            <a:r>
              <a:rPr lang="en-US" dirty="0" smtClean="0"/>
              <a:t>Pt DOC only activation energies are markedly different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Seminal Paper on Global Catalyst Kinetic Rate 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752600"/>
            <a:ext cx="6400800" cy="1200329"/>
          </a:xfrm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Sterling E. Voltz, Charles R. Morgan, David Liederman, Solomon M. </a:t>
            </a:r>
            <a:r>
              <a:rPr lang="en-US" sz="1800" dirty="0" err="1" smtClean="0">
                <a:solidFill>
                  <a:srgbClr val="FF0000"/>
                </a:solidFill>
              </a:rPr>
              <a:t>Jacob,"Kinetic</a:t>
            </a:r>
            <a:r>
              <a:rPr lang="en-US" sz="1800" dirty="0" smtClean="0">
                <a:solidFill>
                  <a:srgbClr val="FF0000"/>
                </a:solidFill>
              </a:rPr>
              <a:t> study of carbon monoxide and propylene oxidation on platinum catalysts"</a:t>
            </a:r>
            <a:r>
              <a:rPr lang="en-US" sz="1800" i="1" dirty="0" smtClean="0">
                <a:solidFill>
                  <a:srgbClr val="FF0000"/>
                </a:solidFill>
              </a:rPr>
              <a:t>,</a:t>
            </a:r>
            <a:r>
              <a:rPr lang="en-US" sz="1800" dirty="0" smtClean="0">
                <a:solidFill>
                  <a:srgbClr val="FF0000"/>
                </a:solidFill>
              </a:rPr>
              <a:t>  Ind. Eng. Chem. Prod. Res. Dev., 1973, 12 (4), pp 294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Introduced the inhibition (“resistance”) function to describe the loss of reactivity on precious metal (PGM) active sites due to coverage by CO, hydrocarbon and NO.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Measurements done on platinum coated alumina spheres (pellets).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Showed inhibition effects on CO and propylene oxidation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Used the same inhibition function parameters for both carbon monoxide and propylene oxidation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Inhibition equations</a:t>
            </a:r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1295400" y="24384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where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/>
              <a:t> is the inhibition term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s,i</a:t>
            </a:r>
            <a:r>
              <a:rPr lang="en-US" sz="2400" dirty="0"/>
              <a:t> are the species concentrations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is</a:t>
            </a:r>
            <a:endParaRPr lang="en-US" sz="2400" dirty="0"/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1219200" y="42672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where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/>
              <a:t> is the prefactor,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/>
              <a:t> is the activation </a:t>
            </a:r>
            <a:r>
              <a:rPr lang="en-US" sz="2400" dirty="0" smtClean="0"/>
              <a:t>energy and </a:t>
            </a:r>
            <a:r>
              <a:rPr lang="en-US" sz="2400" i="1" dirty="0" smtClean="0"/>
              <a:t>i</a:t>
            </a:r>
            <a:r>
              <a:rPr lang="en-US" sz="2400" dirty="0" smtClean="0"/>
              <a:t> indicates the species. </a:t>
            </a:r>
          </a:p>
          <a:p>
            <a:endParaRPr lang="en-US" sz="2400" dirty="0" smtClean="0"/>
          </a:p>
          <a:p>
            <a:r>
              <a:rPr lang="en-US" sz="2400" dirty="0" smtClean="0"/>
              <a:t>Propylene inhibition term not always included because it was found to be insignificant under these conditions. </a:t>
            </a:r>
            <a:endParaRPr lang="en-US" sz="2400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70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1447800" y="3352800"/>
          <a:ext cx="5949950" cy="919163"/>
        </p:xfrm>
        <a:graphic>
          <a:graphicData uri="http://schemas.openxmlformats.org/presentationml/2006/ole">
            <p:oleObj spid="_x0000_s56326" name="Document" r:id="rId4" imgW="5949456" imgH="919214" progId="Word.Document.12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1524000" y="1676400"/>
          <a:ext cx="6132512" cy="573087"/>
        </p:xfrm>
        <a:graphic>
          <a:graphicData uri="http://schemas.openxmlformats.org/presentationml/2006/ole">
            <p:oleObj spid="_x0000_s56327" name="Document" r:id="rId5" imgW="6132516" imgH="57369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 Profiles (Constant Flow) ~40 </a:t>
            </a:r>
            <a:r>
              <a:rPr lang="en-US" sz="2400" b="1" baseline="30000" dirty="0" smtClean="0"/>
              <a:t>0</a:t>
            </a:r>
            <a:r>
              <a:rPr lang="en-US" sz="2400" b="1" dirty="0" smtClean="0"/>
              <a:t>C Before Light-off 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942137" cy="50450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0" y="1447800"/>
            <a:ext cx="320040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 Black" pitchFamily="34" charset="0"/>
              </a:rPr>
              <a:t>No measured HC consumption</a:t>
            </a:r>
            <a:endParaRPr lang="en-US" sz="1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191000" y="1295400"/>
            <a:ext cx="4572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648200" y="3886200"/>
            <a:ext cx="8382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3400" y="3276600"/>
            <a:ext cx="320040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 Black" pitchFamily="34" charset="0"/>
              </a:rPr>
              <a:t>Initial CO and H2 consumption</a:t>
            </a:r>
            <a:endParaRPr lang="en-US" sz="1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5029200" y="2362200"/>
            <a:ext cx="9144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657600" y="1752600"/>
            <a:ext cx="9906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906463"/>
            <a:ext cx="69421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381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 Profiles (Constant Flow) at  Approximately Light-off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447800"/>
            <a:ext cx="365760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 Black" pitchFamily="34" charset="0"/>
              </a:rPr>
              <a:t>Still no measured HC consumption</a:t>
            </a:r>
            <a:endParaRPr lang="en-US" sz="1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695700" y="2019300"/>
            <a:ext cx="7620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429000" y="1219200"/>
            <a:ext cx="7620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906463"/>
            <a:ext cx="69421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381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 Profiles (Constant Flow) at ~40 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C After Light-off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93467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Hydrocarbon decay measured  well after  CO light-off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438400"/>
            <a:ext cx="320040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 Black" pitchFamily="34" charset="0"/>
              </a:rPr>
              <a:t>Appreciable HC consumption</a:t>
            </a:r>
            <a:endParaRPr lang="en-US" sz="1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3581400" y="1828800"/>
            <a:ext cx="9144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581400" y="2743200"/>
            <a:ext cx="9144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906463"/>
            <a:ext cx="69421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457200"/>
            <a:ext cx="8116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Propylene Oxidation (SpaciMs measurements)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381000" y="5715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Propylene oxidation with CO does not start until about 248 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Propylene exit conversion 50% at 208 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228600" y="1981200"/>
            <a:ext cx="8763000" cy="3048000"/>
          </a:xfrm>
          <a:prstGeom prst="cube">
            <a:avLst>
              <a:gd name="adj" fmla="val 8090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9999">
                <a:srgbClr val="85C2FF">
                  <a:alpha val="78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5538390">
            <a:off x="150625" y="29895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15538390">
            <a:off x="836425" y="27609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 rot="15538390">
            <a:off x="1293625" y="1922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 rot="15538390">
            <a:off x="2055625" y="16941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15538390">
            <a:off x="684025" y="3599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15538390">
            <a:off x="1446025" y="3218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15538390">
            <a:off x="2131826" y="3370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 rot="15538390">
            <a:off x="1827025" y="2303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rot="15538390">
            <a:off x="2589025" y="27609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15538390">
            <a:off x="2512825" y="1846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15538390">
            <a:off x="3046225" y="32943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15538390">
            <a:off x="2970023" y="1160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15538390">
            <a:off x="3122425" y="2303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 rot="15538390">
            <a:off x="3655825" y="1465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5538390">
            <a:off x="3732024" y="3599116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15538390">
            <a:off x="3808226" y="2456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 rot="15538390">
            <a:off x="4189225" y="33705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 rot="15538390">
            <a:off x="4875026" y="35229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15538390">
            <a:off x="4417825" y="2456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 rot="15538390">
            <a:off x="4875025" y="15417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5538390">
            <a:off x="4341625" y="1313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 rot="15538390">
            <a:off x="5103625" y="2608516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 rot="15538390">
            <a:off x="5637025" y="3446716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 rot="15538390">
            <a:off x="5332225" y="11607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rot="15538390">
            <a:off x="5560825" y="23799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 rot="15538390">
            <a:off x="6170425" y="14655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 rot="15538390">
            <a:off x="6246625" y="30657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 rot="15538390">
            <a:off x="5865624" y="2075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 rot="15538390">
            <a:off x="6627625" y="2227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 rot="15538390">
            <a:off x="6932425" y="11607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 rot="15538390">
            <a:off x="7084826" y="21513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 rot="15538390">
            <a:off x="7542025" y="1465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Title 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Conceptualized Catalytic Surface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800" y="5943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 is strongest absorbate for a PGM surface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228600" y="1981200"/>
            <a:ext cx="8763000" cy="3048000"/>
          </a:xfrm>
          <a:prstGeom prst="cube">
            <a:avLst>
              <a:gd name="adj" fmla="val 8090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9999">
                <a:srgbClr val="85C2FF">
                  <a:alpha val="78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5538390">
            <a:off x="150625" y="29895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15538390">
            <a:off x="836425" y="27609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 rot="15538390">
            <a:off x="1446026" y="1922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 rot="15538390">
            <a:off x="2055625" y="16941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15538390">
            <a:off x="684025" y="3599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15538390">
            <a:off x="1802694" y="3412210"/>
            <a:ext cx="806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+mn-cs"/>
              </a:rPr>
              <a:t>-O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15538390">
            <a:off x="2131826" y="3370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 rot="15538390">
            <a:off x="1827025" y="2303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rot="15538390">
            <a:off x="2589025" y="27609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15538390">
            <a:off x="2512825" y="1846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15538390">
            <a:off x="3046225" y="32943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15538390">
            <a:off x="2970023" y="1160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15538390">
            <a:off x="3122425" y="2303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 rot="15538390">
            <a:off x="3655825" y="1465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5538390">
            <a:off x="3732024" y="3599116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15538390">
            <a:off x="3808226" y="2456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 rot="15538390">
            <a:off x="4189225" y="33705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 rot="15538390">
            <a:off x="4875026" y="35229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15538390">
            <a:off x="4417825" y="2456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 rot="15538390">
            <a:off x="4875025" y="15417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5538390">
            <a:off x="4341625" y="1313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 rot="15538390">
            <a:off x="5103625" y="2608516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 rot="15538390">
            <a:off x="5637025" y="3446716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 rot="15538390">
            <a:off x="5484625" y="1160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rot="15538390">
            <a:off x="5560825" y="23799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 rot="15538390">
            <a:off x="6170425" y="14655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 rot="15538390">
            <a:off x="6246625" y="30657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 rot="15538390">
            <a:off x="5865624" y="2075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 rot="15538390">
            <a:off x="6627625" y="2227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 rot="15538390">
            <a:off x="6932425" y="11607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 rot="15538390">
            <a:off x="7084826" y="21513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 rot="15538390">
            <a:off x="7542025" y="1465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 rot="15538390">
            <a:off x="3755274" y="2852534"/>
            <a:ext cx="806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+mn-cs"/>
              </a:rPr>
              <a:t>-O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 rot="15538390">
            <a:off x="4364873" y="1861936"/>
            <a:ext cx="806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+mn-cs"/>
              </a:rPr>
              <a:t>-O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 rot="15538390">
            <a:off x="5507874" y="1633334"/>
            <a:ext cx="806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+mn-cs"/>
              </a:rPr>
              <a:t>-O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 rot="15538390">
            <a:off x="1217426" y="2684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Title 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Conceptualized Reactive Surface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43000" y="5486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Sparse absorption of oxygen provides the oxidant for the CO,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HC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4067911" cy="51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76200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molecular precursor states with different CO coverage:</a:t>
            </a:r>
          </a:p>
          <a:p>
            <a:r>
              <a:rPr lang="en-US" sz="1600" dirty="0" smtClean="0"/>
              <a:t>(a) 0.19 ML, (b) 0.25 ML, (c) 0.31 ML, (d) 0.38 ML, and (e) 0.44</a:t>
            </a:r>
          </a:p>
          <a:p>
            <a:r>
              <a:rPr lang="en-US" sz="1600" dirty="0" smtClean="0"/>
              <a:t>ML. Light gray circles represent Pt atoms, dark gray circles represent</a:t>
            </a:r>
          </a:p>
          <a:p>
            <a:r>
              <a:rPr lang="en-US" sz="1600" dirty="0" smtClean="0"/>
              <a:t>C atoms, and small red circles represent O atoms. Black dots with H/F</a:t>
            </a:r>
          </a:p>
          <a:p>
            <a:r>
              <a:rPr lang="en-US" sz="1600" dirty="0" smtClean="0"/>
              <a:t>indicate the position of the dissociated atomic oxygen in either </a:t>
            </a:r>
            <a:r>
              <a:rPr lang="en-US" sz="1600" dirty="0" err="1" smtClean="0"/>
              <a:t>hcp</a:t>
            </a:r>
            <a:endParaRPr lang="en-US" sz="1600" dirty="0" smtClean="0"/>
          </a:p>
          <a:p>
            <a:r>
              <a:rPr lang="en-US" sz="1600" dirty="0" smtClean="0"/>
              <a:t>(H) or </a:t>
            </a:r>
            <a:r>
              <a:rPr lang="en-US" sz="1600" dirty="0" err="1" smtClean="0"/>
              <a:t>fcc</a:t>
            </a:r>
            <a:r>
              <a:rPr lang="en-US" sz="1600" dirty="0" smtClean="0"/>
              <a:t> (F) positions. The arrow in panel c indicates that the oxygen</a:t>
            </a:r>
          </a:p>
          <a:p>
            <a:r>
              <a:rPr lang="en-US" sz="1600" dirty="0" smtClean="0"/>
              <a:t>rotates from t-b-t to t-h-b before dissociation.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CO-Coverage-Dependent Oxygen Dissociation on Pt(111) Surface, </a:t>
            </a:r>
            <a:r>
              <a:rPr lang="en-US" sz="1200" dirty="0" smtClean="0"/>
              <a:t>Bin Shan,*,† </a:t>
            </a:r>
            <a:r>
              <a:rPr lang="en-US" sz="1200" dirty="0" err="1" smtClean="0"/>
              <a:t>Neeti</a:t>
            </a:r>
            <a:r>
              <a:rPr lang="en-US" sz="1200" dirty="0" smtClean="0"/>
              <a:t> </a:t>
            </a:r>
            <a:r>
              <a:rPr lang="en-US" sz="1200" dirty="0" err="1" smtClean="0"/>
              <a:t>Kapur</a:t>
            </a:r>
            <a:r>
              <a:rPr lang="en-US" sz="1200" dirty="0" smtClean="0"/>
              <a:t>,† </a:t>
            </a:r>
            <a:r>
              <a:rPr lang="en-US" sz="1200" dirty="0" err="1" smtClean="0"/>
              <a:t>Jangsuk</a:t>
            </a:r>
            <a:r>
              <a:rPr lang="en-US" sz="1200" dirty="0" smtClean="0"/>
              <a:t> Hyun,† </a:t>
            </a:r>
            <a:r>
              <a:rPr lang="en-US" sz="1200" dirty="0" err="1" smtClean="0"/>
              <a:t>Ligen</a:t>
            </a:r>
            <a:r>
              <a:rPr lang="en-US" sz="1200" dirty="0" smtClean="0"/>
              <a:t> Wang,† John B Nicholas,† and </a:t>
            </a:r>
            <a:r>
              <a:rPr lang="en-US" sz="1200" dirty="0" err="1" smtClean="0"/>
              <a:t>Kyeongjae</a:t>
            </a:r>
            <a:r>
              <a:rPr lang="en-US" sz="1200" dirty="0" smtClean="0"/>
              <a:t> Cho, </a:t>
            </a:r>
            <a:r>
              <a:rPr lang="en-US" sz="1200" i="1" dirty="0" smtClean="0"/>
              <a:t>J. Phys. Chem. C </a:t>
            </a:r>
            <a:r>
              <a:rPr lang="en-US" sz="1200" b="1" i="1" dirty="0" smtClean="0"/>
              <a:t>2009, 113, 710–715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4495800"/>
            <a:ext cx="541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The energies of O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</a:rPr>
              <a:t> precursor state, transition state, and dissociated oxygen atoms all become less stable with increasing CO coverage which indicates a CO self-inhibition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DFT Calculations of Oxygen States on CO adsorbed  Pt (111) surface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77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Rationale:</a:t>
            </a:r>
            <a:r>
              <a:rPr lang="en-US" sz="4000" dirty="0" smtClean="0"/>
              <a:t> Aftertreatment modeling has the potential to significantly reduce development costs for vehicle design</a:t>
            </a:r>
          </a:p>
          <a:p>
            <a:r>
              <a:rPr lang="en-US" sz="4000" dirty="0" smtClean="0"/>
              <a:t> </a:t>
            </a:r>
          </a:p>
          <a:p>
            <a:r>
              <a:rPr lang="en-US" sz="4000" b="1" u="sng" dirty="0" smtClean="0"/>
              <a:t>Objective:</a:t>
            </a:r>
            <a:r>
              <a:rPr lang="en-US" sz="4000" dirty="0" smtClean="0"/>
              <a:t> To examine functionality and physical basis for some of the commonly used kinetic terms.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228600" y="1981200"/>
            <a:ext cx="8763000" cy="3048000"/>
          </a:xfrm>
          <a:prstGeom prst="cube">
            <a:avLst>
              <a:gd name="adj" fmla="val 8090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9999">
                <a:srgbClr val="85C2FF">
                  <a:alpha val="78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5538390">
            <a:off x="150625" y="29895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15538390">
            <a:off x="836425" y="27609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 rot="15538390">
            <a:off x="1446026" y="1922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 rot="15538390">
            <a:off x="2055625" y="16941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15538390">
            <a:off x="684025" y="3599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15538390">
            <a:off x="1802694" y="3412210"/>
            <a:ext cx="806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+mn-cs"/>
              </a:rPr>
              <a:t>-O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15538390">
            <a:off x="2131826" y="3370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 rot="15538390">
            <a:off x="1827025" y="2303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rot="15538390">
            <a:off x="2589025" y="27609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15538390">
            <a:off x="2512825" y="1846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15538390">
            <a:off x="3046225" y="32943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15538390">
            <a:off x="2970023" y="1160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15538390">
            <a:off x="3122425" y="2303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 rot="15538390">
            <a:off x="3655825" y="1465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5538390">
            <a:off x="3732024" y="3599116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15538390">
            <a:off x="3808226" y="2456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 rot="15538390">
            <a:off x="4189225" y="33705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 rot="15538390">
            <a:off x="4875026" y="35229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15538390">
            <a:off x="4417825" y="2456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 rot="15538390">
            <a:off x="4875025" y="15417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5538390">
            <a:off x="4341625" y="1313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 rot="15538390">
            <a:off x="5103625" y="2608516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 rot="15538390">
            <a:off x="5637025" y="3446716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 rot="15538390">
            <a:off x="5484625" y="1160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rot="15538390">
            <a:off x="5560825" y="23799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 rot="15538390">
            <a:off x="6170425" y="14655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 rot="15538390">
            <a:off x="6246625" y="30657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 rot="15538390">
            <a:off x="5865624" y="2075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 rot="15538390">
            <a:off x="6627625" y="2227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 rot="15538390">
            <a:off x="6932425" y="11607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 rot="15538390">
            <a:off x="7084826" y="21513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 rot="15538390">
            <a:off x="7542025" y="1465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 rot="15538390">
            <a:off x="3755274" y="2852534"/>
            <a:ext cx="806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+mn-cs"/>
              </a:rPr>
              <a:t>-O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 rot="15538390">
            <a:off x="4364873" y="1861936"/>
            <a:ext cx="806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+mn-cs"/>
              </a:rPr>
              <a:t>-O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 rot="15538390">
            <a:off x="5507874" y="1633334"/>
            <a:ext cx="806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+mn-cs"/>
              </a:rPr>
              <a:t>-O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 rot="15538390">
            <a:off x="1217426" y="2684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381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B0F0"/>
                </a:solidFill>
                <a:latin typeface="Calibri"/>
                <a:cs typeface="+mn-cs"/>
              </a:rPr>
              <a:t>H-H</a:t>
            </a:r>
            <a:endParaRPr lang="en-US" sz="4000" b="1" dirty="0">
              <a:solidFill>
                <a:srgbClr val="00B0F0"/>
              </a:solidFill>
              <a:latin typeface="Calibri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39000" y="228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B0F0"/>
                </a:solidFill>
                <a:latin typeface="Calibri"/>
                <a:cs typeface="+mn-cs"/>
              </a:rPr>
              <a:t>H-H</a:t>
            </a:r>
            <a:endParaRPr lang="en-US" sz="4000" b="1" dirty="0">
              <a:solidFill>
                <a:srgbClr val="00B0F0"/>
              </a:solidFill>
              <a:latin typeface="Calibri"/>
              <a:cs typeface="+mn-cs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16200000" flipH="1">
            <a:off x="457200" y="1905000"/>
            <a:ext cx="2667000" cy="838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 flipV="1">
            <a:off x="5943600" y="762000"/>
            <a:ext cx="1447800" cy="1219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228600" y="1981200"/>
            <a:ext cx="8763000" cy="3048000"/>
          </a:xfrm>
          <a:prstGeom prst="cube">
            <a:avLst>
              <a:gd name="adj" fmla="val 8090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9999">
                <a:srgbClr val="85C2FF">
                  <a:alpha val="7800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5538390">
            <a:off x="150625" y="29895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15538390">
            <a:off x="836425" y="27609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 rot="15538390">
            <a:off x="1446026" y="1922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 rot="15538390">
            <a:off x="2055625" y="16941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15538390">
            <a:off x="684025" y="3599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15538390">
            <a:off x="1802694" y="3412210"/>
            <a:ext cx="806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+mn-cs"/>
              </a:rPr>
              <a:t>-O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15538390">
            <a:off x="2131826" y="3370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 rot="15538390">
            <a:off x="1827025" y="2303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rot="15538390">
            <a:off x="2589025" y="27609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15538390">
            <a:off x="2512825" y="1846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15538390">
            <a:off x="3046225" y="32943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15538390">
            <a:off x="2970023" y="1160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15538390">
            <a:off x="3122425" y="2303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 rot="15538390">
            <a:off x="3655825" y="1465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5538390">
            <a:off x="3732024" y="3599116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15538390">
            <a:off x="3808226" y="2456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 rot="15538390">
            <a:off x="4189225" y="33705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 rot="15538390">
            <a:off x="4875026" y="35229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15538390">
            <a:off x="4417825" y="2456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 rot="15538390">
            <a:off x="4875025" y="15417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5538390">
            <a:off x="4341625" y="1313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 rot="15538390">
            <a:off x="5103625" y="2608516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 rot="15538390">
            <a:off x="5637025" y="3446716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 rot="15538390">
            <a:off x="5484625" y="1160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rot="15538390">
            <a:off x="5560825" y="23799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 rot="15538390">
            <a:off x="6170425" y="14655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 rot="15538390">
            <a:off x="6246625" y="30657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 rot="15538390">
            <a:off x="5865624" y="20751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 rot="15538390">
            <a:off x="6627625" y="2227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 rot="15538390">
            <a:off x="6932425" y="11607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 rot="15538390">
            <a:off x="7084826" y="2151314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 rot="15538390">
            <a:off x="7542025" y="14655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 rot="15538390">
            <a:off x="3755274" y="2852534"/>
            <a:ext cx="806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+mn-cs"/>
              </a:rPr>
              <a:t>-O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 rot="15538390">
            <a:off x="4364873" y="1861936"/>
            <a:ext cx="806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+mn-cs"/>
              </a:rPr>
              <a:t>-O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 rot="15538390">
            <a:off x="5507874" y="1633334"/>
            <a:ext cx="806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+mn-cs"/>
              </a:rPr>
              <a:t>-O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 rot="15538390">
            <a:off x="1217426" y="2684715"/>
            <a:ext cx="1240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  <a:cs typeface="+mn-cs"/>
              </a:rPr>
              <a:t>-C-O</a:t>
            </a:r>
            <a:endParaRPr lang="en-US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800" y="381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H</a:t>
            </a:r>
            <a:r>
              <a:rPr lang="en-US" sz="4000" b="1" baseline="-2500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2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-C-C-H-C-H</a:t>
            </a:r>
            <a:r>
              <a:rPr lang="en-US" sz="4000" b="1" baseline="-2500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3</a:t>
            </a:r>
            <a:endParaRPr lang="en-US" sz="4000" b="1" baseline="-25000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6200000" flipH="1">
            <a:off x="457200" y="1905000"/>
            <a:ext cx="2667000" cy="838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152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H</a:t>
            </a:r>
            <a:r>
              <a:rPr lang="en-US" sz="4000" b="1" baseline="-2500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2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-C-C-H-C-H</a:t>
            </a:r>
            <a:r>
              <a:rPr lang="en-US" sz="4000" b="1" baseline="-25000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3</a:t>
            </a:r>
            <a:endParaRPr lang="en-US" sz="4000" b="1" baseline="-25000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10800000" flipV="1">
            <a:off x="5943600" y="762000"/>
            <a:ext cx="1447800" cy="1219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46331"/>
          </a:xfrm>
        </p:spPr>
        <p:txBody>
          <a:bodyPr>
            <a:spAutoFit/>
          </a:bodyPr>
          <a:lstStyle/>
          <a:p>
            <a:r>
              <a:rPr lang="en-US" sz="3600" b="1" dirty="0" smtClean="0"/>
              <a:t>CO Inhibition Terms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4690515"/>
          </a:xfrm>
        </p:spPr>
        <p:txBody>
          <a:bodyPr>
            <a:spAutoFit/>
          </a:bodyPr>
          <a:lstStyle/>
          <a:p>
            <a:r>
              <a:rPr lang="en-US" sz="1800" dirty="0" smtClean="0"/>
              <a:t>CO (self-inhibition)</a:t>
            </a:r>
          </a:p>
          <a:p>
            <a:pPr lvl="1"/>
            <a:r>
              <a:rPr lang="en-US" sz="1800" dirty="0" smtClean="0"/>
              <a:t>Voltz found a significant effect</a:t>
            </a:r>
          </a:p>
          <a:p>
            <a:pPr lvl="1"/>
            <a:r>
              <a:rPr lang="en-US" sz="1800" dirty="0" smtClean="0"/>
              <a:t>At these conditions the catalyst kinetics evaluated here have small effects due to the CO concentrations</a:t>
            </a:r>
          </a:p>
          <a:p>
            <a:pPr lvl="1"/>
            <a:r>
              <a:rPr lang="en-US" sz="1800" dirty="0" smtClean="0"/>
              <a:t>Inhibition optimization essentially zeros out the CO self inhibition term</a:t>
            </a:r>
          </a:p>
          <a:p>
            <a:r>
              <a:rPr lang="en-US" sz="1800" dirty="0" smtClean="0"/>
              <a:t>H</a:t>
            </a:r>
            <a:r>
              <a:rPr lang="en-US" sz="1800" baseline="-25000" dirty="0" smtClean="0"/>
              <a:t>2</a:t>
            </a:r>
          </a:p>
          <a:p>
            <a:pPr lvl="1"/>
            <a:r>
              <a:rPr lang="en-US" sz="1800" dirty="0" smtClean="0"/>
              <a:t>SpaciMs profiles show no effect from the CO concentration as strong as the hydrocarbon sensitivity</a:t>
            </a:r>
          </a:p>
          <a:p>
            <a:r>
              <a:rPr lang="en-US" sz="1800" dirty="0" smtClean="0"/>
              <a:t>C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H</a:t>
            </a:r>
            <a:r>
              <a:rPr lang="en-US" sz="1800" baseline="-25000" dirty="0" smtClean="0"/>
              <a:t>6</a:t>
            </a:r>
          </a:p>
          <a:p>
            <a:pPr lvl="1"/>
            <a:r>
              <a:rPr lang="en-US" sz="1800" dirty="0" smtClean="0"/>
              <a:t>Strongest dependence on the CO concentration over 30 times greater than that found with H</a:t>
            </a:r>
            <a:r>
              <a:rPr lang="en-US" sz="1800" baseline="-25000" dirty="0" smtClean="0"/>
              <a:t>2</a:t>
            </a:r>
          </a:p>
          <a:p>
            <a:r>
              <a:rPr lang="en-US" sz="1800" dirty="0" smtClean="0"/>
              <a:t>C</a:t>
            </a:r>
            <a:r>
              <a:rPr lang="en-US" sz="1800" baseline="-25000" dirty="0" smtClean="0"/>
              <a:t>12</a:t>
            </a:r>
            <a:r>
              <a:rPr lang="en-US" sz="1800" dirty="0" smtClean="0"/>
              <a:t>H</a:t>
            </a:r>
            <a:r>
              <a:rPr lang="en-US" sz="1800" baseline="-25000" dirty="0" smtClean="0"/>
              <a:t>26</a:t>
            </a:r>
          </a:p>
          <a:p>
            <a:pPr lvl="1"/>
            <a:r>
              <a:rPr lang="en-US" sz="1800" dirty="0" smtClean="0"/>
              <a:t>Dependence on the CO concentration over 15 times greater than that found with H</a:t>
            </a:r>
            <a:r>
              <a:rPr lang="en-US" sz="1800" baseline="-25000" dirty="0" smtClean="0"/>
              <a:t>2</a:t>
            </a:r>
            <a:endParaRPr lang="en-US" sz="1800" dirty="0" smtClean="0"/>
          </a:p>
          <a:p>
            <a:pPr lvl="1"/>
            <a:endParaRPr lang="en-US" sz="1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906463"/>
            <a:ext cx="69421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CO Calculated Spatial Profiles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 For temperatures above 200 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the CO concentration is effectively zero for increasing fractions of the catalyst channel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656513" cy="543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71600" y="304800"/>
            <a:ext cx="6742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Calculated Spatial Profiles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 For temperatures above 200 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the CO concentration is effectively zero for increasing fractions of the catalyst channel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906463"/>
            <a:ext cx="69421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381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C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H</a:t>
            </a:r>
            <a:r>
              <a:rPr lang="en-US" sz="3600" b="1" baseline="-25000" dirty="0" smtClean="0"/>
              <a:t>6</a:t>
            </a:r>
            <a:r>
              <a:rPr lang="en-US" sz="3600" b="1" dirty="0" smtClean="0"/>
              <a:t> Calculated Spatial Profiles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 Optimizing the CO inhibition function for propylene oxidation based on the spatial profiles of both CO and propylene restricts the propylene decay to temperatures above 208 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906463"/>
            <a:ext cx="69421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381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C</a:t>
            </a:r>
            <a:r>
              <a:rPr lang="en-US" sz="3600" b="1" baseline="-25000" dirty="0" smtClean="0"/>
              <a:t>12</a:t>
            </a:r>
            <a:r>
              <a:rPr lang="en-US" sz="3600" b="1" dirty="0" smtClean="0"/>
              <a:t>H</a:t>
            </a:r>
            <a:r>
              <a:rPr lang="en-US" sz="3600" b="1" baseline="-25000" dirty="0" smtClean="0"/>
              <a:t>26</a:t>
            </a:r>
            <a:r>
              <a:rPr lang="en-US" sz="3600" b="1" dirty="0" smtClean="0"/>
              <a:t> Calculated Spatial Profiles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67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To predict the dodecane profiles the CO inhibition function needs to be approximately half that used for propylene oxidation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906463"/>
            <a:ext cx="69421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00200" y="228600"/>
            <a:ext cx="5827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Propylene Only Oxidation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15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 oxidation initiates early similarly to the CO oxidation and also progresses toward the inlet with increasing inlet temperature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 concentrations monotonically decrease with increasing inlet temperature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909638"/>
            <a:ext cx="6942137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248400" y="1371600"/>
            <a:ext cx="33713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5791200"/>
            <a:ext cx="8153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Catalyst 1: Production DOC 128 </a:t>
            </a:r>
            <a:r>
              <a:rPr lang="en-US" sz="1600" baseline="30000" dirty="0" err="1" smtClean="0"/>
              <a:t>o</a:t>
            </a:r>
            <a:r>
              <a:rPr lang="en-US" sz="1600" dirty="0" err="1" smtClean="0"/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  Total inhibition (solid curve) is the product of the NO inhibition  (dash-dot) and the CO inhibition (short dashed line with values on right axis) terms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8819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Spatial Dependence of Inhibition Terms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906463"/>
            <a:ext cx="69421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304800"/>
            <a:ext cx="8819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Spatial Dependence of Inhibition Terms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0" y="5486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Catalyst 1: Production DOC 208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Total inhibition (solid curve) is the product of the NO inhibition  (dash-dot) and the CO inhibition (short dashed line with values on right axis) terms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48400" y="1371600"/>
            <a:ext cx="33713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/>
          <a:lstStyle/>
          <a:p>
            <a:r>
              <a:rPr lang="en-US" b="1" dirty="0" smtClean="0"/>
              <a:t>George E. P. 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09800"/>
            <a:ext cx="6400800" cy="3785652"/>
          </a:xfrm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“ALL MODELS ARE WRONG BUT SOME ARE USEFUL“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46331"/>
          </a:xfrm>
        </p:spPr>
        <p:txBody>
          <a:bodyPr>
            <a:spAutoFit/>
          </a:bodyPr>
          <a:lstStyle/>
          <a:p>
            <a:r>
              <a:rPr lang="en-US" sz="3600" b="1" dirty="0" smtClean="0"/>
              <a:t>Summary and Conclusions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656933"/>
          </a:xfrm>
        </p:spPr>
        <p:txBody>
          <a:bodyPr wrap="square">
            <a:spAutoFit/>
          </a:bodyPr>
          <a:lstStyle/>
          <a:p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and CO kinetics</a:t>
            </a:r>
          </a:p>
          <a:p>
            <a:pPr lvl="1"/>
            <a:r>
              <a:rPr lang="en-US" sz="1600" dirty="0" smtClean="0"/>
              <a:t>Activation energies for these reactions are similar for three Pt-PGM alloys</a:t>
            </a:r>
          </a:p>
          <a:p>
            <a:pPr lvl="1"/>
            <a:r>
              <a:rPr lang="en-US" sz="1600" dirty="0" smtClean="0"/>
              <a:t>These activation energies provide a rational basis for selecting values for “new” catalyst systems </a:t>
            </a:r>
          </a:p>
          <a:p>
            <a:r>
              <a:rPr lang="en-US" sz="1600" dirty="0" smtClean="0"/>
              <a:t>Global kinetics can describe species profiles along the DOC monolith channel</a:t>
            </a:r>
          </a:p>
          <a:p>
            <a:r>
              <a:rPr lang="en-US" sz="1600" dirty="0" smtClean="0"/>
              <a:t>Global kinetic rate constants can be developed from SpaciMS measurements</a:t>
            </a:r>
          </a:p>
          <a:p>
            <a:r>
              <a:rPr lang="en-US" sz="1600" dirty="0" smtClean="0"/>
              <a:t>SpaciMs measurements show:</a:t>
            </a:r>
          </a:p>
          <a:p>
            <a:pPr lvl="1"/>
            <a:r>
              <a:rPr lang="en-US" sz="1600" dirty="0" smtClean="0"/>
              <a:t>In these measurements hydrocarbon consumption occurs only after the CO has been consumed</a:t>
            </a:r>
          </a:p>
          <a:p>
            <a:pPr lvl="1"/>
            <a:r>
              <a:rPr lang="en-US" sz="1600" dirty="0" smtClean="0"/>
              <a:t>The “fast”, low temperature hydrogen oxidation rates do not result in complete oxidation of the hydrogen at the inlet of the channel</a:t>
            </a:r>
          </a:p>
          <a:p>
            <a:r>
              <a:rPr lang="en-US" sz="1600" dirty="0" smtClean="0"/>
              <a:t>CO inhibition term, it appears as if they cannot be the same value for all species:</a:t>
            </a:r>
          </a:p>
          <a:p>
            <a:pPr lvl="1"/>
            <a:r>
              <a:rPr lang="en-US" sz="1600" dirty="0" smtClean="0"/>
              <a:t> optimizes to negligible for CO rate on the </a:t>
            </a:r>
            <a:r>
              <a:rPr lang="en-US" sz="1600" dirty="0" err="1" smtClean="0"/>
              <a:t>PtPd</a:t>
            </a:r>
            <a:r>
              <a:rPr lang="en-US" sz="1600" dirty="0" smtClean="0"/>
              <a:t> DOC if done separately</a:t>
            </a:r>
          </a:p>
          <a:p>
            <a:pPr lvl="1"/>
            <a:r>
              <a:rPr lang="en-US" sz="1600" dirty="0" smtClean="0"/>
              <a:t>CO inhibition for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is appreciable but small</a:t>
            </a:r>
          </a:p>
          <a:p>
            <a:pPr lvl="1"/>
            <a:r>
              <a:rPr lang="en-US" sz="1600" dirty="0" smtClean="0"/>
              <a:t>CO inhibition for hydrocarbons is large and has a very visible impact</a:t>
            </a:r>
          </a:p>
          <a:p>
            <a:r>
              <a:rPr lang="en-US" sz="1600" dirty="0" smtClean="0"/>
              <a:t>Activation energies for propylene and dodecane are quite different, implying that generalizations on the activation energies for families of hydrocarbons are not yet justified.</a:t>
            </a:r>
          </a:p>
          <a:p>
            <a:r>
              <a:rPr lang="en-US" sz="1600" dirty="0" smtClean="0"/>
              <a:t>GT-Power provides a flexible program for both predicting these profiles and the tools to optimize the rate constants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371600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l-PL" sz="3200" dirty="0" smtClean="0">
                <a:latin typeface="+mn-lt"/>
              </a:rPr>
              <a:t>CO + 0.5 O</a:t>
            </a:r>
            <a:r>
              <a:rPr lang="pl-PL" sz="3200" baseline="-25000" dirty="0" smtClean="0">
                <a:latin typeface="+mn-lt"/>
              </a:rPr>
              <a:t>2</a:t>
            </a:r>
            <a:r>
              <a:rPr lang="pl-PL" sz="3200" dirty="0" smtClean="0">
                <a:latin typeface="+mn-lt"/>
              </a:rPr>
              <a:t> =&gt; CO</a:t>
            </a:r>
            <a:r>
              <a:rPr lang="pl-PL" sz="3200" baseline="-25000" dirty="0" smtClean="0">
                <a:latin typeface="+mn-lt"/>
              </a:rPr>
              <a:t>2</a:t>
            </a:r>
            <a:endParaRPr lang="pl-PL" sz="3200" dirty="0" smtClean="0"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pt-BR" sz="3200" dirty="0" smtClean="0">
                <a:latin typeface="+mn-lt"/>
              </a:rPr>
              <a:t>C</a:t>
            </a:r>
            <a:r>
              <a:rPr lang="pt-BR" sz="3200" baseline="-25000" dirty="0" smtClean="0">
                <a:latin typeface="+mn-lt"/>
              </a:rPr>
              <a:t>3</a:t>
            </a:r>
            <a:r>
              <a:rPr lang="pt-BR" sz="3200" dirty="0" smtClean="0">
                <a:latin typeface="+mn-lt"/>
              </a:rPr>
              <a:t>H</a:t>
            </a:r>
            <a:r>
              <a:rPr lang="pt-BR" sz="3200" baseline="-25000" dirty="0" smtClean="0">
                <a:latin typeface="+mn-lt"/>
              </a:rPr>
              <a:t>6</a:t>
            </a:r>
            <a:r>
              <a:rPr lang="pt-BR" sz="3200" dirty="0" smtClean="0">
                <a:latin typeface="+mn-lt"/>
              </a:rPr>
              <a:t> + 4.5 O</a:t>
            </a:r>
            <a:r>
              <a:rPr lang="pt-BR" sz="3200" baseline="-25000" dirty="0" smtClean="0">
                <a:latin typeface="+mn-lt"/>
              </a:rPr>
              <a:t>2</a:t>
            </a:r>
            <a:r>
              <a:rPr lang="pt-BR" sz="3200" dirty="0" smtClean="0">
                <a:latin typeface="+mn-lt"/>
              </a:rPr>
              <a:t> =&gt; 3 CO</a:t>
            </a:r>
            <a:r>
              <a:rPr lang="pt-BR" sz="3200" baseline="-25000" dirty="0" smtClean="0">
                <a:latin typeface="+mn-lt"/>
              </a:rPr>
              <a:t>2</a:t>
            </a:r>
            <a:r>
              <a:rPr lang="pt-BR" sz="3200" dirty="0" smtClean="0">
                <a:latin typeface="+mn-lt"/>
              </a:rPr>
              <a:t> + 3 H</a:t>
            </a:r>
            <a:r>
              <a:rPr lang="pt-BR" sz="3200" baseline="-25000" dirty="0" smtClean="0">
                <a:latin typeface="+mn-lt"/>
              </a:rPr>
              <a:t>2</a:t>
            </a:r>
            <a:r>
              <a:rPr lang="pt-BR" sz="3200" dirty="0" smtClean="0">
                <a:latin typeface="+mn-lt"/>
              </a:rPr>
              <a:t>O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200" dirty="0" smtClean="0">
                <a:latin typeface="+mn-lt"/>
              </a:rPr>
              <a:t>C</a:t>
            </a:r>
            <a:r>
              <a:rPr lang="pt-BR" sz="3200" baseline="-25000" dirty="0" smtClean="0">
                <a:latin typeface="+mn-lt"/>
              </a:rPr>
              <a:t>12</a:t>
            </a:r>
            <a:r>
              <a:rPr lang="pt-BR" sz="3200" dirty="0" smtClean="0">
                <a:latin typeface="+mn-lt"/>
              </a:rPr>
              <a:t>H</a:t>
            </a:r>
            <a:r>
              <a:rPr lang="pt-BR" sz="3200" baseline="-25000" dirty="0" smtClean="0">
                <a:latin typeface="+mn-lt"/>
              </a:rPr>
              <a:t>26</a:t>
            </a:r>
            <a:r>
              <a:rPr lang="pt-BR" sz="3200" dirty="0" smtClean="0">
                <a:latin typeface="+mn-lt"/>
              </a:rPr>
              <a:t> + 18.5 O</a:t>
            </a:r>
            <a:r>
              <a:rPr lang="pt-BR" sz="3200" baseline="-25000" dirty="0" smtClean="0">
                <a:latin typeface="+mn-lt"/>
              </a:rPr>
              <a:t>2</a:t>
            </a:r>
            <a:r>
              <a:rPr lang="pt-BR" sz="3200" dirty="0" smtClean="0">
                <a:latin typeface="+mn-lt"/>
              </a:rPr>
              <a:t> =&gt; 12 CO</a:t>
            </a:r>
            <a:r>
              <a:rPr lang="pt-BR" sz="3200" baseline="-25000" dirty="0" smtClean="0">
                <a:latin typeface="+mn-lt"/>
              </a:rPr>
              <a:t>2</a:t>
            </a:r>
            <a:r>
              <a:rPr lang="pt-BR" sz="3200" dirty="0" smtClean="0">
                <a:latin typeface="+mn-lt"/>
              </a:rPr>
              <a:t> + 13 H</a:t>
            </a:r>
            <a:r>
              <a:rPr lang="pt-BR" sz="3200" baseline="-25000" dirty="0" smtClean="0">
                <a:latin typeface="+mn-lt"/>
              </a:rPr>
              <a:t>2</a:t>
            </a:r>
            <a:r>
              <a:rPr lang="pt-BR" sz="3200" dirty="0" smtClean="0">
                <a:latin typeface="+mn-lt"/>
              </a:rPr>
              <a:t>O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200" dirty="0" smtClean="0">
                <a:latin typeface="+mn-lt"/>
              </a:rPr>
              <a:t>H</a:t>
            </a:r>
            <a:r>
              <a:rPr lang="pt-BR" sz="3200" baseline="-25000" dirty="0" smtClean="0">
                <a:latin typeface="+mn-lt"/>
              </a:rPr>
              <a:t>2</a:t>
            </a:r>
            <a:r>
              <a:rPr lang="pt-BR" sz="3200" dirty="0" smtClean="0">
                <a:latin typeface="+mn-lt"/>
              </a:rPr>
              <a:t> + 0.5 O</a:t>
            </a:r>
            <a:r>
              <a:rPr lang="pt-BR" sz="3200" baseline="-25000" dirty="0" smtClean="0">
                <a:latin typeface="+mn-lt"/>
              </a:rPr>
              <a:t>2</a:t>
            </a:r>
            <a:r>
              <a:rPr lang="pt-BR" sz="3200" dirty="0" smtClean="0">
                <a:latin typeface="+mn-lt"/>
              </a:rPr>
              <a:t> =&gt; H</a:t>
            </a:r>
            <a:r>
              <a:rPr lang="pt-BR" sz="3200" baseline="-25000" dirty="0" smtClean="0">
                <a:latin typeface="+mn-lt"/>
              </a:rPr>
              <a:t>2</a:t>
            </a:r>
            <a:r>
              <a:rPr lang="pt-BR" sz="3200" dirty="0" smtClean="0">
                <a:latin typeface="+mn-lt"/>
              </a:rPr>
              <a:t>O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609600"/>
            <a:ext cx="4955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Reaction Mechanism</a:t>
            </a:r>
            <a:r>
              <a:rPr lang="en-US" sz="3600" b="1" dirty="0" smtClean="0">
                <a:solidFill>
                  <a:srgbClr val="0070C0"/>
                </a:solidFill>
              </a:rPr>
              <a:t>*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Kinetic Analyses: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SpaciMs  </a:t>
            </a:r>
            <a:r>
              <a:rPr lang="en-US" sz="2400" dirty="0" smtClean="0">
                <a:solidFill>
                  <a:srgbClr val="FF0000"/>
                </a:solidFill>
              </a:rPr>
              <a:t>GT-Suite (Gamma Technologies)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High flow reactor  </a:t>
            </a:r>
            <a:r>
              <a:rPr lang="en-US" sz="2400" dirty="0" smtClean="0">
                <a:solidFill>
                  <a:srgbClr val="0070C0"/>
                </a:solidFill>
              </a:rPr>
              <a:t>Fmincon (Matlab)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All kinetic evaluations </a:t>
            </a:r>
            <a:r>
              <a:rPr lang="en-US" sz="2400" dirty="0" smtClean="0">
                <a:solidFill>
                  <a:srgbClr val="FF0000"/>
                </a:solidFill>
              </a:rPr>
              <a:t>GT-Suite (Gamma Technologies)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400" dirty="0" smtClean="0">
                <a:solidFill>
                  <a:srgbClr val="0070C0"/>
                </a:solidFill>
              </a:rPr>
              <a:t>NO</a:t>
            </a:r>
            <a:r>
              <a:rPr lang="en-US" sz="1400" baseline="-25000" dirty="0" smtClean="0">
                <a:solidFill>
                  <a:srgbClr val="0070C0"/>
                </a:solidFill>
              </a:rPr>
              <a:t>2</a:t>
            </a:r>
            <a:r>
              <a:rPr lang="en-US" sz="1400" dirty="0" smtClean="0">
                <a:solidFill>
                  <a:srgbClr val="0070C0"/>
                </a:solidFill>
              </a:rPr>
              <a:t> reduction reactions are not considered here 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04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DOC Light-off Predictions at Catalyst Outlet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6019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Based on Sampara-Bissett production catalyst kinetics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CO 50% conversion occurs at approximately ~200 </a:t>
            </a:r>
            <a:r>
              <a:rPr lang="en-US" sz="1600" b="1" baseline="30000" dirty="0" smtClean="0"/>
              <a:t>o</a:t>
            </a:r>
            <a:r>
              <a:rPr lang="en-US" sz="1600" b="1" dirty="0" smtClean="0"/>
              <a:t>C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425211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sz="3600" b="1" dirty="0" smtClean="0"/>
              <a:t>Evolution of CO Channel Profiles During Light-off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2484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CO channel profiles contain more kinetic information than exit only measurements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4478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Typical core monolith measurement only occurs at the catalyst outlet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0800000">
            <a:off x="6553200" y="3124200"/>
            <a:ext cx="1752600" cy="685800"/>
          </a:xfrm>
          <a:prstGeom prst="bentArrow">
            <a:avLst>
              <a:gd name="adj1" fmla="val 32222"/>
              <a:gd name="adj2" fmla="val 32223"/>
              <a:gd name="adj3" fmla="val 50000"/>
              <a:gd name="adj4" fmla="val 437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_lightoff_withlabel_ver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1676400"/>
            <a:ext cx="5689599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600200"/>
            <a:ext cx="74676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3886200"/>
            <a:ext cx="74676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1257300" y="1638300"/>
            <a:ext cx="609600" cy="26670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2133600"/>
            <a:ext cx="7467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3581400"/>
            <a:ext cx="7467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167640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Wall support (usually cordierite)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3581400"/>
            <a:ext cx="3505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Thin washcoat (PGM, promoter and alumina)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819400"/>
            <a:ext cx="152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CO, NO, HC, O</a:t>
            </a:r>
            <a:r>
              <a:rPr lang="en-US" sz="1400" b="1" baseline="-25000" dirty="0" smtClean="0"/>
              <a:t>2</a:t>
            </a:r>
            <a:endParaRPr lang="en-US" sz="1400" b="1" baseline="-25000" dirty="0"/>
          </a:p>
        </p:txBody>
      </p:sp>
      <p:sp>
        <p:nvSpPr>
          <p:cNvPr id="14" name="Down Arrow 13"/>
          <p:cNvSpPr/>
          <p:nvPr/>
        </p:nvSpPr>
        <p:spPr>
          <a:xfrm rot="16200000">
            <a:off x="7353300" y="1638300"/>
            <a:ext cx="609600" cy="26670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2819400"/>
            <a:ext cx="1752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, NO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, H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O, O</a:t>
            </a:r>
            <a:r>
              <a:rPr lang="en-US" sz="1400" b="1" baseline="-25000" dirty="0" smtClean="0"/>
              <a:t>2</a:t>
            </a:r>
            <a:endParaRPr lang="en-US" sz="1400" b="1" baseline="-25000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1905000" y="2362200"/>
          <a:ext cx="3352800" cy="73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/>
          <p:cNvGraphicFramePr/>
          <p:nvPr/>
        </p:nvGraphicFramePr>
        <p:xfrm>
          <a:off x="3124200" y="2895600"/>
          <a:ext cx="3352800" cy="73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Oval 26"/>
          <p:cNvSpPr/>
          <p:nvPr/>
        </p:nvSpPr>
        <p:spPr>
          <a:xfrm>
            <a:off x="4114800" y="2438400"/>
            <a:ext cx="9906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2514600"/>
            <a:ext cx="5334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itchFamily="34" charset="0"/>
                <a:cs typeface="Arial" pitchFamily="34" charset="0"/>
              </a:rPr>
              <a:t>reaction</a:t>
            </a:r>
            <a:endParaRPr lang="en-US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0200" y="3276600"/>
            <a:ext cx="9906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638800" y="3352800"/>
            <a:ext cx="5334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itchFamily="34" charset="0"/>
                <a:cs typeface="Arial" pitchFamily="34" charset="0"/>
              </a:rPr>
              <a:t>reaction</a:t>
            </a:r>
            <a:endParaRPr lang="en-US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400" y="381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n-lt"/>
                <a:cs typeface="Arial" pitchFamily="34" charset="0"/>
              </a:rPr>
              <a:t>Catalyst Kinetics Measurements</a:t>
            </a:r>
            <a:endParaRPr lang="en-US" sz="3600" b="1" dirty="0">
              <a:latin typeface="+mn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48006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Exit only measurements  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6699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669900"/>
                </a:solidFill>
              </a:rPr>
              <a:t>Pointwise</a:t>
            </a:r>
            <a:r>
              <a:rPr lang="en-US" sz="2400" b="1" dirty="0" smtClean="0">
                <a:solidFill>
                  <a:srgbClr val="669900"/>
                </a:solidFill>
              </a:rPr>
              <a:t> measurements along the channel (SpaciMs)</a:t>
            </a:r>
            <a:endParaRPr lang="en-US" sz="2400" b="1" dirty="0">
              <a:solidFill>
                <a:srgbClr val="669900"/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>
            <a:off x="762000" y="3200400"/>
            <a:ext cx="533400" cy="2895600"/>
          </a:xfrm>
          <a:prstGeom prst="bentArrow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rot="5400000" flipH="1">
            <a:off x="7010400" y="3276600"/>
            <a:ext cx="1752600" cy="2057400"/>
          </a:xfrm>
          <a:prstGeom prst="bentArrow">
            <a:avLst>
              <a:gd name="adj1" fmla="val 9605"/>
              <a:gd name="adj2" fmla="val 7975"/>
              <a:gd name="adj3" fmla="val 9754"/>
              <a:gd name="adj4" fmla="val 185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0" y="4495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Most catalyst kinetics are developed from: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76400" y="5562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Kinetics can also be developed from: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90600" y="2286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/>
            <a:r>
              <a:rPr lang="en-GB" sz="3600" b="1" dirty="0" smtClean="0"/>
              <a:t>High Flow Rate Reactor</a:t>
            </a:r>
            <a:endParaRPr lang="en-GB" sz="3600" b="1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4800" y="7620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US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449388" y="915988"/>
            <a:ext cx="2587625" cy="301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endParaRPr 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0" y="990600"/>
            <a:ext cx="2398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400" b="1" dirty="0">
                <a:solidFill>
                  <a:srgbClr val="0000FF"/>
                </a:solidFill>
              </a:rPr>
              <a:t>REACTANT GAS MANIFOLD  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62000" y="2133600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sz="1200" b="1" dirty="0"/>
              <a:t>O</a:t>
            </a:r>
            <a:r>
              <a:rPr lang="en-GB" sz="1200" b="1" baseline="-25000" dirty="0"/>
              <a:t>2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85800" y="9906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/>
              <a:t>Air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914400" y="1219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914400" y="1524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6400800" y="36576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5867400" y="4419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562600" y="4267200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GB" sz="1200" b="1" dirty="0"/>
              <a:t>TC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6629400" y="2971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6629400" y="3763963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7621588" y="3308350"/>
            <a:ext cx="149225" cy="149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7696200" y="30019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7696200" y="34591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7772400" y="3382963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6629400" y="2697163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/>
              <a:t>Sample inlet</a:t>
            </a: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3581400" y="1858963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6400800" y="1858963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2" name="Group 456"/>
          <p:cNvGrpSpPr>
            <a:grpSpLocks/>
          </p:cNvGrpSpPr>
          <p:nvPr/>
        </p:nvGrpSpPr>
        <p:grpSpPr bwMode="auto">
          <a:xfrm>
            <a:off x="1619250" y="1196975"/>
            <a:ext cx="5562600" cy="4602163"/>
            <a:chOff x="1020" y="754"/>
            <a:chExt cx="3504" cy="2899"/>
          </a:xfrm>
        </p:grpSpPr>
        <p:grpSp>
          <p:nvGrpSpPr>
            <p:cNvPr id="3" name="Group 116"/>
            <p:cNvGrpSpPr>
              <a:grpSpLocks/>
            </p:cNvGrpSpPr>
            <p:nvPr/>
          </p:nvGrpSpPr>
          <p:grpSpPr bwMode="auto">
            <a:xfrm>
              <a:off x="1020" y="754"/>
              <a:ext cx="3504" cy="2633"/>
              <a:chOff x="1008" y="768"/>
              <a:chExt cx="3504" cy="2633"/>
            </a:xfrm>
          </p:grpSpPr>
          <p:sp>
            <p:nvSpPr>
              <p:cNvPr id="24599" name="Rectangle 23"/>
              <p:cNvSpPr>
                <a:spLocks noChangeArrowheads="1"/>
              </p:cNvSpPr>
              <p:nvPr/>
            </p:nvSpPr>
            <p:spPr bwMode="auto">
              <a:xfrm>
                <a:off x="2304" y="1265"/>
                <a:ext cx="97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GB" sz="1200" b="1" dirty="0">
                    <a:solidFill>
                      <a:srgbClr val="BE0E00"/>
                    </a:solidFill>
                  </a:rPr>
                  <a:t>Heated Lines (190</a:t>
                </a:r>
                <a:r>
                  <a:rPr lang="en-GB" sz="1200" b="1" baseline="30000" dirty="0">
                    <a:solidFill>
                      <a:srgbClr val="BE0E00"/>
                    </a:solidFill>
                  </a:rPr>
                  <a:t> o</a:t>
                </a:r>
                <a:r>
                  <a:rPr lang="en-GB" sz="1200" b="1" dirty="0">
                    <a:solidFill>
                      <a:srgbClr val="BE0E00"/>
                    </a:solidFill>
                  </a:rPr>
                  <a:t>C)</a:t>
                </a:r>
              </a:p>
            </p:txBody>
          </p:sp>
          <p:sp>
            <p:nvSpPr>
              <p:cNvPr id="24600" name="Rectangle 24"/>
              <p:cNvSpPr>
                <a:spLocks noChangeArrowheads="1"/>
              </p:cNvSpPr>
              <p:nvPr/>
            </p:nvSpPr>
            <p:spPr bwMode="auto">
              <a:xfrm>
                <a:off x="1141" y="1467"/>
                <a:ext cx="144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 dirty="0">
                    <a:solidFill>
                      <a:srgbClr val="000000"/>
                    </a:solidFill>
                  </a:rPr>
                  <a:t>NO</a:t>
                </a:r>
              </a:p>
            </p:txBody>
          </p:sp>
          <p:sp>
            <p:nvSpPr>
              <p:cNvPr id="24601" name="Rectangle 25"/>
              <p:cNvSpPr>
                <a:spLocks noChangeArrowheads="1"/>
              </p:cNvSpPr>
              <p:nvPr/>
            </p:nvSpPr>
            <p:spPr bwMode="auto">
              <a:xfrm>
                <a:off x="1200" y="1207"/>
                <a:ext cx="69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 dirty="0">
                    <a:solidFill>
                      <a:srgbClr val="000000"/>
                    </a:solidFill>
                  </a:rPr>
                  <a:t>N</a:t>
                </a:r>
              </a:p>
            </p:txBody>
          </p:sp>
          <p:sp>
            <p:nvSpPr>
              <p:cNvPr id="24602" name="Rectangle 26"/>
              <p:cNvSpPr>
                <a:spLocks noChangeArrowheads="1"/>
              </p:cNvSpPr>
              <p:nvPr/>
            </p:nvSpPr>
            <p:spPr bwMode="auto">
              <a:xfrm>
                <a:off x="1008" y="920"/>
                <a:ext cx="24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GB" sz="1200" b="1" dirty="0">
                    <a:solidFill>
                      <a:srgbClr val="000000"/>
                    </a:solidFill>
                  </a:rPr>
                  <a:t>Air/O</a:t>
                </a:r>
              </a:p>
            </p:txBody>
          </p:sp>
          <p:sp>
            <p:nvSpPr>
              <p:cNvPr id="24603" name="Rectangle 27"/>
              <p:cNvSpPr>
                <a:spLocks noChangeArrowheads="1"/>
              </p:cNvSpPr>
              <p:nvPr/>
            </p:nvSpPr>
            <p:spPr bwMode="auto">
              <a:xfrm>
                <a:off x="1141" y="1696"/>
                <a:ext cx="21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 dirty="0">
                    <a:solidFill>
                      <a:srgbClr val="000000"/>
                    </a:solidFill>
                  </a:rPr>
                  <a:t>C</a:t>
                </a:r>
                <a:r>
                  <a:rPr lang="en-GB" sz="1200" b="1" baseline="-25000" dirty="0">
                    <a:solidFill>
                      <a:srgbClr val="000000"/>
                    </a:solidFill>
                  </a:rPr>
                  <a:t>3</a:t>
                </a:r>
                <a:r>
                  <a:rPr lang="en-GB" sz="1200" b="1" dirty="0">
                    <a:solidFill>
                      <a:srgbClr val="000000"/>
                    </a:solidFill>
                  </a:rPr>
                  <a:t>H</a:t>
                </a:r>
                <a:r>
                  <a:rPr lang="en-GB" sz="1200" b="1" baseline="-25000" dirty="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24604" name="Line 28"/>
              <p:cNvSpPr>
                <a:spLocks noChangeShapeType="1"/>
              </p:cNvSpPr>
              <p:nvPr/>
            </p:nvSpPr>
            <p:spPr bwMode="auto">
              <a:xfrm>
                <a:off x="1693" y="1313"/>
                <a:ext cx="15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05" name="Line 29"/>
              <p:cNvSpPr>
                <a:spLocks noChangeShapeType="1"/>
              </p:cNvSpPr>
              <p:nvPr/>
            </p:nvSpPr>
            <p:spPr bwMode="auto">
              <a:xfrm>
                <a:off x="1693" y="1557"/>
                <a:ext cx="153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06" name="Line 30"/>
              <p:cNvSpPr>
                <a:spLocks noChangeShapeType="1"/>
              </p:cNvSpPr>
              <p:nvPr/>
            </p:nvSpPr>
            <p:spPr bwMode="auto">
              <a:xfrm>
                <a:off x="1688" y="1832"/>
                <a:ext cx="15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07" name="Oval 31"/>
              <p:cNvSpPr>
                <a:spLocks noChangeArrowheads="1"/>
              </p:cNvSpPr>
              <p:nvPr/>
            </p:nvSpPr>
            <p:spPr bwMode="auto">
              <a:xfrm>
                <a:off x="1856" y="921"/>
                <a:ext cx="196" cy="18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24608" name="Rectangle 32"/>
              <p:cNvSpPr>
                <a:spLocks noChangeArrowheads="1"/>
              </p:cNvSpPr>
              <p:nvPr/>
            </p:nvSpPr>
            <p:spPr bwMode="auto">
              <a:xfrm>
                <a:off x="1909" y="978"/>
                <a:ext cx="12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 b="1" dirty="0">
                    <a:solidFill>
                      <a:srgbClr val="000000"/>
                    </a:solidFill>
                  </a:rPr>
                  <a:t>MFC</a:t>
                </a:r>
              </a:p>
            </p:txBody>
          </p:sp>
          <p:sp>
            <p:nvSpPr>
              <p:cNvPr id="24609" name="Oval 33"/>
              <p:cNvSpPr>
                <a:spLocks noChangeArrowheads="1"/>
              </p:cNvSpPr>
              <p:nvPr/>
            </p:nvSpPr>
            <p:spPr bwMode="auto">
              <a:xfrm>
                <a:off x="1856" y="1227"/>
                <a:ext cx="196" cy="18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24610" name="Rectangle 34"/>
              <p:cNvSpPr>
                <a:spLocks noChangeArrowheads="1"/>
              </p:cNvSpPr>
              <p:nvPr/>
            </p:nvSpPr>
            <p:spPr bwMode="auto">
              <a:xfrm>
                <a:off x="1909" y="1284"/>
                <a:ext cx="12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 b="1" dirty="0">
                    <a:solidFill>
                      <a:srgbClr val="000000"/>
                    </a:solidFill>
                  </a:rPr>
                  <a:t>MFC</a:t>
                </a:r>
              </a:p>
            </p:txBody>
          </p:sp>
          <p:sp>
            <p:nvSpPr>
              <p:cNvPr id="24611" name="Oval 35"/>
              <p:cNvSpPr>
                <a:spLocks noChangeArrowheads="1"/>
              </p:cNvSpPr>
              <p:nvPr/>
            </p:nvSpPr>
            <p:spPr bwMode="auto">
              <a:xfrm>
                <a:off x="1856" y="1474"/>
                <a:ext cx="196" cy="179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24612" name="Rectangle 36"/>
              <p:cNvSpPr>
                <a:spLocks noChangeArrowheads="1"/>
              </p:cNvSpPr>
              <p:nvPr/>
            </p:nvSpPr>
            <p:spPr bwMode="auto">
              <a:xfrm>
                <a:off x="1909" y="1518"/>
                <a:ext cx="121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 b="1" dirty="0">
                    <a:solidFill>
                      <a:srgbClr val="000000"/>
                    </a:solidFill>
                  </a:rPr>
                  <a:t>MFC</a:t>
                </a:r>
              </a:p>
            </p:txBody>
          </p:sp>
          <p:sp>
            <p:nvSpPr>
              <p:cNvPr id="24613" name="Oval 37"/>
              <p:cNvSpPr>
                <a:spLocks noChangeArrowheads="1"/>
              </p:cNvSpPr>
              <p:nvPr/>
            </p:nvSpPr>
            <p:spPr bwMode="auto">
              <a:xfrm>
                <a:off x="1856" y="1725"/>
                <a:ext cx="196" cy="18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24614" name="Rectangle 38"/>
              <p:cNvSpPr>
                <a:spLocks noChangeArrowheads="1"/>
              </p:cNvSpPr>
              <p:nvPr/>
            </p:nvSpPr>
            <p:spPr bwMode="auto">
              <a:xfrm>
                <a:off x="1909" y="1777"/>
                <a:ext cx="12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 b="1" dirty="0">
                    <a:solidFill>
                      <a:srgbClr val="000000"/>
                    </a:solidFill>
                  </a:rPr>
                  <a:t>MFC</a:t>
                </a:r>
              </a:p>
            </p:txBody>
          </p:sp>
          <p:sp>
            <p:nvSpPr>
              <p:cNvPr id="24615" name="Line 39"/>
              <p:cNvSpPr>
                <a:spLocks noChangeShapeType="1"/>
              </p:cNvSpPr>
              <p:nvPr/>
            </p:nvSpPr>
            <p:spPr bwMode="auto">
              <a:xfrm>
                <a:off x="2061" y="1036"/>
                <a:ext cx="18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16" name="Line 40"/>
              <p:cNvSpPr>
                <a:spLocks noChangeShapeType="1"/>
              </p:cNvSpPr>
              <p:nvPr/>
            </p:nvSpPr>
            <p:spPr bwMode="auto">
              <a:xfrm>
                <a:off x="2060" y="1559"/>
                <a:ext cx="18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17" name="Line 41"/>
              <p:cNvSpPr>
                <a:spLocks noChangeShapeType="1"/>
              </p:cNvSpPr>
              <p:nvPr/>
            </p:nvSpPr>
            <p:spPr bwMode="auto">
              <a:xfrm>
                <a:off x="2060" y="1832"/>
                <a:ext cx="18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" name="Group 44"/>
              <p:cNvGrpSpPr>
                <a:grpSpLocks/>
              </p:cNvGrpSpPr>
              <p:nvPr/>
            </p:nvGrpSpPr>
            <p:grpSpPr bwMode="auto">
              <a:xfrm>
                <a:off x="1531" y="1262"/>
                <a:ext cx="158" cy="96"/>
                <a:chOff x="1531" y="1262"/>
                <a:chExt cx="158" cy="96"/>
              </a:xfrm>
            </p:grpSpPr>
            <p:sp>
              <p:nvSpPr>
                <p:cNvPr id="24618" name="Freeform 42"/>
                <p:cNvSpPr>
                  <a:spLocks/>
                </p:cNvSpPr>
                <p:nvPr/>
              </p:nvSpPr>
              <p:spPr bwMode="auto">
                <a:xfrm>
                  <a:off x="1531" y="1262"/>
                  <a:ext cx="158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5"/>
                    </a:cxn>
                    <a:cxn ang="0">
                      <a:pos x="157" y="0"/>
                    </a:cxn>
                    <a:cxn ang="0">
                      <a:pos x="157" y="9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96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157" y="0"/>
                      </a:lnTo>
                      <a:lnTo>
                        <a:pt x="157" y="9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619" name="Rectangle 43"/>
                <p:cNvSpPr>
                  <a:spLocks noChangeArrowheads="1"/>
                </p:cNvSpPr>
                <p:nvPr/>
              </p:nvSpPr>
              <p:spPr bwMode="auto">
                <a:xfrm>
                  <a:off x="1593" y="1295"/>
                  <a:ext cx="34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  <p:sp>
            <p:nvSpPr>
              <p:cNvPr id="24621" name="Line 45"/>
              <p:cNvSpPr>
                <a:spLocks noChangeShapeType="1"/>
              </p:cNvSpPr>
              <p:nvPr/>
            </p:nvSpPr>
            <p:spPr bwMode="auto">
              <a:xfrm>
                <a:off x="1375" y="1307"/>
                <a:ext cx="15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" name="Group 48"/>
              <p:cNvGrpSpPr>
                <a:grpSpLocks/>
              </p:cNvGrpSpPr>
              <p:nvPr/>
            </p:nvGrpSpPr>
            <p:grpSpPr bwMode="auto">
              <a:xfrm>
                <a:off x="1531" y="1509"/>
                <a:ext cx="158" cy="95"/>
                <a:chOff x="1531" y="1509"/>
                <a:chExt cx="158" cy="95"/>
              </a:xfrm>
            </p:grpSpPr>
            <p:sp>
              <p:nvSpPr>
                <p:cNvPr id="24622" name="Freeform 46"/>
                <p:cNvSpPr>
                  <a:spLocks/>
                </p:cNvSpPr>
                <p:nvPr/>
              </p:nvSpPr>
              <p:spPr bwMode="auto">
                <a:xfrm>
                  <a:off x="1531" y="1509"/>
                  <a:ext cx="158" cy="9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4"/>
                    </a:cxn>
                    <a:cxn ang="0">
                      <a:pos x="157" y="0"/>
                    </a:cxn>
                    <a:cxn ang="0">
                      <a:pos x="157" y="9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95">
                      <a:moveTo>
                        <a:pt x="0" y="0"/>
                      </a:moveTo>
                      <a:lnTo>
                        <a:pt x="0" y="94"/>
                      </a:lnTo>
                      <a:lnTo>
                        <a:pt x="157" y="0"/>
                      </a:lnTo>
                      <a:lnTo>
                        <a:pt x="157" y="9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623" name="Rectangle 47"/>
                <p:cNvSpPr>
                  <a:spLocks noChangeArrowheads="1"/>
                </p:cNvSpPr>
                <p:nvPr/>
              </p:nvSpPr>
              <p:spPr bwMode="auto">
                <a:xfrm>
                  <a:off x="1593" y="1542"/>
                  <a:ext cx="34" cy="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  <p:sp>
            <p:nvSpPr>
              <p:cNvPr id="24625" name="Line 49"/>
              <p:cNvSpPr>
                <a:spLocks noChangeShapeType="1"/>
              </p:cNvSpPr>
              <p:nvPr/>
            </p:nvSpPr>
            <p:spPr bwMode="auto">
              <a:xfrm>
                <a:off x="1375" y="1552"/>
                <a:ext cx="15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" name="Group 52"/>
              <p:cNvGrpSpPr>
                <a:grpSpLocks/>
              </p:cNvGrpSpPr>
              <p:nvPr/>
            </p:nvGrpSpPr>
            <p:grpSpPr bwMode="auto">
              <a:xfrm>
                <a:off x="1531" y="1797"/>
                <a:ext cx="158" cy="95"/>
                <a:chOff x="1531" y="1797"/>
                <a:chExt cx="158" cy="95"/>
              </a:xfrm>
            </p:grpSpPr>
            <p:sp>
              <p:nvSpPr>
                <p:cNvPr id="24626" name="Freeform 50"/>
                <p:cNvSpPr>
                  <a:spLocks/>
                </p:cNvSpPr>
                <p:nvPr/>
              </p:nvSpPr>
              <p:spPr bwMode="auto">
                <a:xfrm>
                  <a:off x="1531" y="1797"/>
                  <a:ext cx="158" cy="9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4"/>
                    </a:cxn>
                    <a:cxn ang="0">
                      <a:pos x="157" y="0"/>
                    </a:cxn>
                    <a:cxn ang="0">
                      <a:pos x="157" y="9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95">
                      <a:moveTo>
                        <a:pt x="0" y="0"/>
                      </a:moveTo>
                      <a:lnTo>
                        <a:pt x="0" y="94"/>
                      </a:lnTo>
                      <a:lnTo>
                        <a:pt x="157" y="0"/>
                      </a:lnTo>
                      <a:lnTo>
                        <a:pt x="157" y="9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627" name="Rectangle 51"/>
                <p:cNvSpPr>
                  <a:spLocks noChangeArrowheads="1"/>
                </p:cNvSpPr>
                <p:nvPr/>
              </p:nvSpPr>
              <p:spPr bwMode="auto">
                <a:xfrm>
                  <a:off x="1593" y="1830"/>
                  <a:ext cx="34" cy="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  <p:sp>
            <p:nvSpPr>
              <p:cNvPr id="24629" name="Line 53"/>
              <p:cNvSpPr>
                <a:spLocks noChangeShapeType="1"/>
              </p:cNvSpPr>
              <p:nvPr/>
            </p:nvSpPr>
            <p:spPr bwMode="auto">
              <a:xfrm>
                <a:off x="1375" y="1832"/>
                <a:ext cx="15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7" name="Group 59"/>
              <p:cNvGrpSpPr>
                <a:grpSpLocks/>
              </p:cNvGrpSpPr>
              <p:nvPr/>
            </p:nvGrpSpPr>
            <p:grpSpPr bwMode="auto">
              <a:xfrm>
                <a:off x="1375" y="978"/>
                <a:ext cx="473" cy="97"/>
                <a:chOff x="1375" y="978"/>
                <a:chExt cx="473" cy="97"/>
              </a:xfrm>
            </p:grpSpPr>
            <p:grpSp>
              <p:nvGrpSpPr>
                <p:cNvPr id="8" name="Group 56"/>
                <p:cNvGrpSpPr>
                  <a:grpSpLocks/>
                </p:cNvGrpSpPr>
                <p:nvPr/>
              </p:nvGrpSpPr>
              <p:grpSpPr bwMode="auto">
                <a:xfrm>
                  <a:off x="1531" y="978"/>
                  <a:ext cx="158" cy="97"/>
                  <a:chOff x="1531" y="978"/>
                  <a:chExt cx="158" cy="97"/>
                </a:xfrm>
              </p:grpSpPr>
              <p:sp>
                <p:nvSpPr>
                  <p:cNvPr id="24630" name="Freeform 54"/>
                  <p:cNvSpPr>
                    <a:spLocks/>
                  </p:cNvSpPr>
                  <p:nvPr/>
                </p:nvSpPr>
                <p:spPr bwMode="auto">
                  <a:xfrm>
                    <a:off x="1531" y="978"/>
                    <a:ext cx="158" cy="9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157" y="0"/>
                      </a:cxn>
                      <a:cxn ang="0">
                        <a:pos x="157" y="96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8" h="97">
                        <a:moveTo>
                          <a:pt x="0" y="0"/>
                        </a:moveTo>
                        <a:lnTo>
                          <a:pt x="0" y="96"/>
                        </a:lnTo>
                        <a:lnTo>
                          <a:pt x="157" y="0"/>
                        </a:lnTo>
                        <a:lnTo>
                          <a:pt x="157" y="9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63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1011"/>
                    <a:ext cx="34" cy="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4633" name="Line 57"/>
                <p:cNvSpPr>
                  <a:spLocks noChangeShapeType="1"/>
                </p:cNvSpPr>
                <p:nvPr/>
              </p:nvSpPr>
              <p:spPr bwMode="auto">
                <a:xfrm>
                  <a:off x="1375" y="1022"/>
                  <a:ext cx="152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634" name="Line 58"/>
                <p:cNvSpPr>
                  <a:spLocks noChangeShapeType="1"/>
                </p:cNvSpPr>
                <p:nvPr/>
              </p:nvSpPr>
              <p:spPr bwMode="auto">
                <a:xfrm>
                  <a:off x="1693" y="1033"/>
                  <a:ext cx="155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4636" name="Line 60"/>
              <p:cNvSpPr>
                <a:spLocks noChangeShapeType="1"/>
              </p:cNvSpPr>
              <p:nvPr/>
            </p:nvSpPr>
            <p:spPr bwMode="auto">
              <a:xfrm>
                <a:off x="2245" y="1036"/>
                <a:ext cx="1" cy="16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37" name="Rectangle 61"/>
              <p:cNvSpPr>
                <a:spLocks noChangeArrowheads="1"/>
              </p:cNvSpPr>
              <p:nvPr/>
            </p:nvSpPr>
            <p:spPr bwMode="auto">
              <a:xfrm>
                <a:off x="3939" y="2081"/>
                <a:ext cx="234" cy="217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270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24638" name="Rectangle 62"/>
              <p:cNvSpPr>
                <a:spLocks noChangeArrowheads="1"/>
              </p:cNvSpPr>
              <p:nvPr/>
            </p:nvSpPr>
            <p:spPr bwMode="auto">
              <a:xfrm>
                <a:off x="3939" y="1606"/>
                <a:ext cx="234" cy="486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2700">
                <a:solidFill>
                  <a:srgbClr val="BE0E00"/>
                </a:solidFill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24639" name="Rectangle 63"/>
              <p:cNvSpPr>
                <a:spLocks noChangeArrowheads="1"/>
              </p:cNvSpPr>
              <p:nvPr/>
            </p:nvSpPr>
            <p:spPr bwMode="auto">
              <a:xfrm>
                <a:off x="3939" y="2304"/>
                <a:ext cx="234" cy="218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2700">
                <a:solidFill>
                  <a:srgbClr val="BE0E00"/>
                </a:solidFill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24640" name="Rectangle 64"/>
              <p:cNvSpPr>
                <a:spLocks noChangeArrowheads="1"/>
              </p:cNvSpPr>
              <p:nvPr/>
            </p:nvSpPr>
            <p:spPr bwMode="auto">
              <a:xfrm>
                <a:off x="2565" y="768"/>
                <a:ext cx="171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 dirty="0">
                    <a:solidFill>
                      <a:srgbClr val="000000"/>
                    </a:solidFill>
                  </a:rPr>
                  <a:t>H O</a:t>
                </a:r>
              </a:p>
            </p:txBody>
          </p:sp>
          <p:sp>
            <p:nvSpPr>
              <p:cNvPr id="24641" name="Rectangle 65"/>
              <p:cNvSpPr>
                <a:spLocks noChangeArrowheads="1"/>
              </p:cNvSpPr>
              <p:nvPr/>
            </p:nvSpPr>
            <p:spPr bwMode="auto">
              <a:xfrm>
                <a:off x="2648" y="845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900" b="1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4642" name="Rectangle 66"/>
              <p:cNvSpPr>
                <a:spLocks noChangeArrowheads="1"/>
              </p:cNvSpPr>
              <p:nvPr/>
            </p:nvSpPr>
            <p:spPr bwMode="auto">
              <a:xfrm>
                <a:off x="1264" y="1000"/>
                <a:ext cx="40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900" b="1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4643" name="Rectangle 67"/>
              <p:cNvSpPr>
                <a:spLocks noChangeArrowheads="1"/>
              </p:cNvSpPr>
              <p:nvPr/>
            </p:nvSpPr>
            <p:spPr bwMode="auto">
              <a:xfrm>
                <a:off x="1264" y="1260"/>
                <a:ext cx="40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900" b="1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4644" name="Rectangle 68"/>
              <p:cNvSpPr>
                <a:spLocks noChangeArrowheads="1"/>
              </p:cNvSpPr>
              <p:nvPr/>
            </p:nvSpPr>
            <p:spPr bwMode="auto">
              <a:xfrm>
                <a:off x="1285" y="1789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3936" y="1093"/>
                <a:ext cx="413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2880" y="1207"/>
                <a:ext cx="413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47" name="Line 71"/>
              <p:cNvSpPr>
                <a:spLocks noChangeShapeType="1"/>
              </p:cNvSpPr>
              <p:nvPr/>
            </p:nvSpPr>
            <p:spPr bwMode="auto">
              <a:xfrm>
                <a:off x="2880" y="1150"/>
                <a:ext cx="41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" name="Group 74"/>
              <p:cNvGrpSpPr>
                <a:grpSpLocks/>
              </p:cNvGrpSpPr>
              <p:nvPr/>
            </p:nvGrpSpPr>
            <p:grpSpPr bwMode="auto">
              <a:xfrm>
                <a:off x="2784" y="806"/>
                <a:ext cx="311" cy="308"/>
                <a:chOff x="2784" y="806"/>
                <a:chExt cx="311" cy="308"/>
              </a:xfrm>
            </p:grpSpPr>
            <p:sp>
              <p:nvSpPr>
                <p:cNvPr id="24648" name="Freeform 72"/>
                <p:cNvSpPr>
                  <a:spLocks/>
                </p:cNvSpPr>
                <p:nvPr/>
              </p:nvSpPr>
              <p:spPr bwMode="auto">
                <a:xfrm>
                  <a:off x="2784" y="806"/>
                  <a:ext cx="311" cy="3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0" y="0"/>
                    </a:cxn>
                    <a:cxn ang="0">
                      <a:pos x="310" y="307"/>
                    </a:cxn>
                  </a:cxnLst>
                  <a:rect l="0" t="0" r="r" b="b"/>
                  <a:pathLst>
                    <a:path w="311" h="308">
                      <a:moveTo>
                        <a:pt x="0" y="0"/>
                      </a:moveTo>
                      <a:lnTo>
                        <a:pt x="310" y="0"/>
                      </a:lnTo>
                      <a:lnTo>
                        <a:pt x="310" y="30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649" name="Rectangle 73"/>
                <p:cNvSpPr>
                  <a:spLocks noChangeArrowheads="1"/>
                </p:cNvSpPr>
                <p:nvPr/>
              </p:nvSpPr>
              <p:spPr bwMode="auto">
                <a:xfrm>
                  <a:off x="2849" y="842"/>
                  <a:ext cx="180" cy="2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77"/>
              <p:cNvGrpSpPr>
                <a:grpSpLocks/>
              </p:cNvGrpSpPr>
              <p:nvPr/>
            </p:nvGrpSpPr>
            <p:grpSpPr bwMode="auto">
              <a:xfrm>
                <a:off x="3072" y="1036"/>
                <a:ext cx="48" cy="112"/>
                <a:chOff x="3072" y="1036"/>
                <a:chExt cx="48" cy="112"/>
              </a:xfrm>
            </p:grpSpPr>
            <p:sp>
              <p:nvSpPr>
                <p:cNvPr id="24651" name="Freeform 75"/>
                <p:cNvSpPr>
                  <a:spLocks/>
                </p:cNvSpPr>
                <p:nvPr/>
              </p:nvSpPr>
              <p:spPr bwMode="auto">
                <a:xfrm>
                  <a:off x="3072" y="1036"/>
                  <a:ext cx="48" cy="112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24" y="111"/>
                    </a:cxn>
                    <a:cxn ang="0">
                      <a:pos x="0" y="0"/>
                    </a:cxn>
                    <a:cxn ang="0">
                      <a:pos x="47" y="0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48" h="112">
                      <a:moveTo>
                        <a:pt x="47" y="0"/>
                      </a:moveTo>
                      <a:lnTo>
                        <a:pt x="24" y="111"/>
                      </a:lnTo>
                      <a:lnTo>
                        <a:pt x="0" y="0"/>
                      </a:lnTo>
                      <a:lnTo>
                        <a:pt x="47" y="0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652" name="Rectangle 76"/>
                <p:cNvSpPr>
                  <a:spLocks noChangeArrowheads="1"/>
                </p:cNvSpPr>
                <p:nvPr/>
              </p:nvSpPr>
              <p:spPr bwMode="auto">
                <a:xfrm>
                  <a:off x="3095" y="1072"/>
                  <a:ext cx="0" cy="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  <p:sp>
            <p:nvSpPr>
              <p:cNvPr id="24654" name="Line 78"/>
              <p:cNvSpPr>
                <a:spLocks noChangeShapeType="1"/>
              </p:cNvSpPr>
              <p:nvPr/>
            </p:nvSpPr>
            <p:spPr bwMode="auto">
              <a:xfrm>
                <a:off x="2061" y="1309"/>
                <a:ext cx="184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55" name="Rectangle 79"/>
              <p:cNvSpPr>
                <a:spLocks noChangeArrowheads="1"/>
              </p:cNvSpPr>
              <p:nvPr/>
            </p:nvSpPr>
            <p:spPr bwMode="auto">
              <a:xfrm>
                <a:off x="1141" y="2046"/>
                <a:ext cx="144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 dirty="0">
                    <a:solidFill>
                      <a:srgbClr val="000000"/>
                    </a:solidFill>
                  </a:rPr>
                  <a:t>CO</a:t>
                </a:r>
              </a:p>
            </p:txBody>
          </p:sp>
          <p:sp>
            <p:nvSpPr>
              <p:cNvPr id="24656" name="Line 80"/>
              <p:cNvSpPr>
                <a:spLocks noChangeShapeType="1"/>
              </p:cNvSpPr>
              <p:nvPr/>
            </p:nvSpPr>
            <p:spPr bwMode="auto">
              <a:xfrm>
                <a:off x="1688" y="2113"/>
                <a:ext cx="15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57" name="Oval 81"/>
              <p:cNvSpPr>
                <a:spLocks noChangeArrowheads="1"/>
              </p:cNvSpPr>
              <p:nvPr/>
            </p:nvSpPr>
            <p:spPr bwMode="auto">
              <a:xfrm>
                <a:off x="1856" y="2001"/>
                <a:ext cx="196" cy="18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24658" name="Rectangle 82"/>
              <p:cNvSpPr>
                <a:spLocks noChangeArrowheads="1"/>
              </p:cNvSpPr>
              <p:nvPr/>
            </p:nvSpPr>
            <p:spPr bwMode="auto">
              <a:xfrm>
                <a:off x="1909" y="2057"/>
                <a:ext cx="121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 b="1" dirty="0">
                    <a:solidFill>
                      <a:srgbClr val="000000"/>
                    </a:solidFill>
                  </a:rPr>
                  <a:t>MFC</a:t>
                </a:r>
              </a:p>
            </p:txBody>
          </p:sp>
          <p:sp>
            <p:nvSpPr>
              <p:cNvPr id="24659" name="Line 83"/>
              <p:cNvSpPr>
                <a:spLocks noChangeShapeType="1"/>
              </p:cNvSpPr>
              <p:nvPr/>
            </p:nvSpPr>
            <p:spPr bwMode="auto">
              <a:xfrm>
                <a:off x="2060" y="2113"/>
                <a:ext cx="18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1" name="Group 86"/>
              <p:cNvGrpSpPr>
                <a:grpSpLocks/>
              </p:cNvGrpSpPr>
              <p:nvPr/>
            </p:nvGrpSpPr>
            <p:grpSpPr bwMode="auto">
              <a:xfrm>
                <a:off x="1531" y="2078"/>
                <a:ext cx="158" cy="96"/>
                <a:chOff x="1531" y="2078"/>
                <a:chExt cx="158" cy="96"/>
              </a:xfrm>
            </p:grpSpPr>
            <p:sp>
              <p:nvSpPr>
                <p:cNvPr id="24660" name="Freeform 84"/>
                <p:cNvSpPr>
                  <a:spLocks/>
                </p:cNvSpPr>
                <p:nvPr/>
              </p:nvSpPr>
              <p:spPr bwMode="auto">
                <a:xfrm>
                  <a:off x="1531" y="2078"/>
                  <a:ext cx="158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5"/>
                    </a:cxn>
                    <a:cxn ang="0">
                      <a:pos x="157" y="0"/>
                    </a:cxn>
                    <a:cxn ang="0">
                      <a:pos x="157" y="9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96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157" y="0"/>
                      </a:lnTo>
                      <a:lnTo>
                        <a:pt x="157" y="9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661" name="Rectangle 85"/>
                <p:cNvSpPr>
                  <a:spLocks noChangeArrowheads="1"/>
                </p:cNvSpPr>
                <p:nvPr/>
              </p:nvSpPr>
              <p:spPr bwMode="auto">
                <a:xfrm>
                  <a:off x="1593" y="2111"/>
                  <a:ext cx="34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  <p:sp>
            <p:nvSpPr>
              <p:cNvPr id="24663" name="Line 87"/>
              <p:cNvSpPr>
                <a:spLocks noChangeShapeType="1"/>
              </p:cNvSpPr>
              <p:nvPr/>
            </p:nvSpPr>
            <p:spPr bwMode="auto">
              <a:xfrm>
                <a:off x="1375" y="2114"/>
                <a:ext cx="15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64" name="Rectangle 88"/>
              <p:cNvSpPr>
                <a:spLocks noChangeArrowheads="1"/>
              </p:cNvSpPr>
              <p:nvPr/>
            </p:nvSpPr>
            <p:spPr bwMode="auto">
              <a:xfrm>
                <a:off x="1216" y="2297"/>
                <a:ext cx="6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 dirty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4665" name="Line 89"/>
              <p:cNvSpPr>
                <a:spLocks noChangeShapeType="1"/>
              </p:cNvSpPr>
              <p:nvPr/>
            </p:nvSpPr>
            <p:spPr bwMode="auto">
              <a:xfrm>
                <a:off x="1688" y="2399"/>
                <a:ext cx="152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66" name="Oval 90"/>
              <p:cNvSpPr>
                <a:spLocks noChangeArrowheads="1"/>
              </p:cNvSpPr>
              <p:nvPr/>
            </p:nvSpPr>
            <p:spPr bwMode="auto">
              <a:xfrm>
                <a:off x="1856" y="2288"/>
                <a:ext cx="196" cy="181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24667" name="Rectangle 91"/>
              <p:cNvSpPr>
                <a:spLocks noChangeArrowheads="1"/>
              </p:cNvSpPr>
              <p:nvPr/>
            </p:nvSpPr>
            <p:spPr bwMode="auto">
              <a:xfrm>
                <a:off x="1909" y="2344"/>
                <a:ext cx="12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 b="1" dirty="0">
                    <a:solidFill>
                      <a:srgbClr val="000000"/>
                    </a:solidFill>
                  </a:rPr>
                  <a:t>MFC</a:t>
                </a:r>
              </a:p>
            </p:txBody>
          </p:sp>
          <p:sp>
            <p:nvSpPr>
              <p:cNvPr id="24668" name="Line 92"/>
              <p:cNvSpPr>
                <a:spLocks noChangeShapeType="1"/>
              </p:cNvSpPr>
              <p:nvPr/>
            </p:nvSpPr>
            <p:spPr bwMode="auto">
              <a:xfrm>
                <a:off x="2060" y="2399"/>
                <a:ext cx="18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" name="Group 95"/>
              <p:cNvGrpSpPr>
                <a:grpSpLocks/>
              </p:cNvGrpSpPr>
              <p:nvPr/>
            </p:nvGrpSpPr>
            <p:grpSpPr bwMode="auto">
              <a:xfrm>
                <a:off x="1531" y="2365"/>
                <a:ext cx="158" cy="96"/>
                <a:chOff x="1531" y="2365"/>
                <a:chExt cx="158" cy="96"/>
              </a:xfrm>
            </p:grpSpPr>
            <p:sp>
              <p:nvSpPr>
                <p:cNvPr id="24669" name="Freeform 93"/>
                <p:cNvSpPr>
                  <a:spLocks/>
                </p:cNvSpPr>
                <p:nvPr/>
              </p:nvSpPr>
              <p:spPr bwMode="auto">
                <a:xfrm>
                  <a:off x="1531" y="2365"/>
                  <a:ext cx="158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5"/>
                    </a:cxn>
                    <a:cxn ang="0">
                      <a:pos x="157" y="0"/>
                    </a:cxn>
                    <a:cxn ang="0">
                      <a:pos x="157" y="9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96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157" y="0"/>
                      </a:lnTo>
                      <a:lnTo>
                        <a:pt x="157" y="9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670" name="Rectangle 94"/>
                <p:cNvSpPr>
                  <a:spLocks noChangeArrowheads="1"/>
                </p:cNvSpPr>
                <p:nvPr/>
              </p:nvSpPr>
              <p:spPr bwMode="auto">
                <a:xfrm>
                  <a:off x="1593" y="2398"/>
                  <a:ext cx="34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  <p:sp>
            <p:nvSpPr>
              <p:cNvPr id="24672" name="Line 96"/>
              <p:cNvSpPr>
                <a:spLocks noChangeShapeType="1"/>
              </p:cNvSpPr>
              <p:nvPr/>
            </p:nvSpPr>
            <p:spPr bwMode="auto">
              <a:xfrm>
                <a:off x="1375" y="2401"/>
                <a:ext cx="15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73" name="Rectangle 97"/>
              <p:cNvSpPr>
                <a:spLocks noChangeArrowheads="1"/>
              </p:cNvSpPr>
              <p:nvPr/>
            </p:nvSpPr>
            <p:spPr bwMode="auto">
              <a:xfrm>
                <a:off x="1285" y="2390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900" b="1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grpSp>
            <p:nvGrpSpPr>
              <p:cNvPr id="13" name="Group 108"/>
              <p:cNvGrpSpPr>
                <a:grpSpLocks/>
              </p:cNvGrpSpPr>
              <p:nvPr/>
            </p:nvGrpSpPr>
            <p:grpSpPr bwMode="auto">
              <a:xfrm>
                <a:off x="1141" y="2552"/>
                <a:ext cx="1104" cy="189"/>
                <a:chOff x="1141" y="2552"/>
                <a:chExt cx="1104" cy="189"/>
              </a:xfrm>
            </p:grpSpPr>
            <p:sp>
              <p:nvSpPr>
                <p:cNvPr id="24674" name="Rectangle 98"/>
                <p:cNvSpPr>
                  <a:spLocks noChangeArrowheads="1"/>
                </p:cNvSpPr>
                <p:nvPr/>
              </p:nvSpPr>
              <p:spPr bwMode="auto">
                <a:xfrm>
                  <a:off x="1141" y="2562"/>
                  <a:ext cx="14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000000"/>
                      </a:solidFill>
                    </a:rPr>
                    <a:t>CO</a:t>
                  </a:r>
                </a:p>
              </p:txBody>
            </p:sp>
            <p:sp>
              <p:nvSpPr>
                <p:cNvPr id="24675" name="Line 99"/>
                <p:cNvSpPr>
                  <a:spLocks noChangeShapeType="1"/>
                </p:cNvSpPr>
                <p:nvPr/>
              </p:nvSpPr>
              <p:spPr bwMode="auto">
                <a:xfrm>
                  <a:off x="1688" y="2664"/>
                  <a:ext cx="152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676" name="Oval 100"/>
                <p:cNvSpPr>
                  <a:spLocks noChangeArrowheads="1"/>
                </p:cNvSpPr>
                <p:nvPr/>
              </p:nvSpPr>
              <p:spPr bwMode="auto">
                <a:xfrm>
                  <a:off x="1856" y="2552"/>
                  <a:ext cx="196" cy="18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endParaRPr lang="en-US" dirty="0"/>
                </a:p>
              </p:txBody>
            </p:sp>
            <p:sp>
              <p:nvSpPr>
                <p:cNvPr id="24677" name="Rectangle 101"/>
                <p:cNvSpPr>
                  <a:spLocks noChangeArrowheads="1"/>
                </p:cNvSpPr>
                <p:nvPr/>
              </p:nvSpPr>
              <p:spPr bwMode="auto">
                <a:xfrm>
                  <a:off x="1909" y="2609"/>
                  <a:ext cx="121" cy="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 b="1" dirty="0">
                      <a:solidFill>
                        <a:srgbClr val="000000"/>
                      </a:solidFill>
                    </a:rPr>
                    <a:t>MFC</a:t>
                  </a:r>
                </a:p>
              </p:txBody>
            </p:sp>
            <p:sp>
              <p:nvSpPr>
                <p:cNvPr id="24678" name="Line 102"/>
                <p:cNvSpPr>
                  <a:spLocks noChangeShapeType="1"/>
                </p:cNvSpPr>
                <p:nvPr/>
              </p:nvSpPr>
              <p:spPr bwMode="auto">
                <a:xfrm>
                  <a:off x="2060" y="2664"/>
                  <a:ext cx="185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4" name="Group 105"/>
                <p:cNvGrpSpPr>
                  <a:grpSpLocks/>
                </p:cNvGrpSpPr>
                <p:nvPr/>
              </p:nvGrpSpPr>
              <p:grpSpPr bwMode="auto">
                <a:xfrm>
                  <a:off x="1531" y="2629"/>
                  <a:ext cx="158" cy="96"/>
                  <a:chOff x="1531" y="2629"/>
                  <a:chExt cx="158" cy="96"/>
                </a:xfrm>
              </p:grpSpPr>
              <p:sp>
                <p:nvSpPr>
                  <p:cNvPr id="24679" name="Freeform 103"/>
                  <p:cNvSpPr>
                    <a:spLocks/>
                  </p:cNvSpPr>
                  <p:nvPr/>
                </p:nvSpPr>
                <p:spPr bwMode="auto">
                  <a:xfrm>
                    <a:off x="1531" y="2629"/>
                    <a:ext cx="158" cy="9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95"/>
                      </a:cxn>
                      <a:cxn ang="0">
                        <a:pos x="157" y="0"/>
                      </a:cxn>
                      <a:cxn ang="0">
                        <a:pos x="157" y="95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8" h="96">
                        <a:moveTo>
                          <a:pt x="0" y="0"/>
                        </a:moveTo>
                        <a:lnTo>
                          <a:pt x="0" y="95"/>
                        </a:lnTo>
                        <a:lnTo>
                          <a:pt x="157" y="0"/>
                        </a:lnTo>
                        <a:lnTo>
                          <a:pt x="157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680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2662"/>
                    <a:ext cx="34" cy="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4682" name="Line 106"/>
                <p:cNvSpPr>
                  <a:spLocks noChangeShapeType="1"/>
                </p:cNvSpPr>
                <p:nvPr/>
              </p:nvSpPr>
              <p:spPr bwMode="auto">
                <a:xfrm>
                  <a:off x="1375" y="2665"/>
                  <a:ext cx="15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683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85" y="2654"/>
                  <a:ext cx="40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900" b="1" dirty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24685" name="Rectangle 109"/>
              <p:cNvSpPr>
                <a:spLocks noChangeArrowheads="1"/>
              </p:cNvSpPr>
              <p:nvPr/>
            </p:nvSpPr>
            <p:spPr bwMode="auto">
              <a:xfrm>
                <a:off x="4368" y="2391"/>
                <a:ext cx="144" cy="11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24686" name="Rectangle 110"/>
              <p:cNvSpPr>
                <a:spLocks noChangeArrowheads="1"/>
              </p:cNvSpPr>
              <p:nvPr/>
            </p:nvSpPr>
            <p:spPr bwMode="auto">
              <a:xfrm>
                <a:off x="1345" y="3201"/>
                <a:ext cx="958" cy="177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24687" name="Rectangle 111"/>
              <p:cNvSpPr>
                <a:spLocks noChangeArrowheads="1"/>
              </p:cNvSpPr>
              <p:nvPr/>
            </p:nvSpPr>
            <p:spPr bwMode="auto">
              <a:xfrm>
                <a:off x="1574" y="3225"/>
                <a:ext cx="63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en-GB" sz="1600" b="1" dirty="0">
                    <a:solidFill>
                      <a:srgbClr val="0000FF"/>
                    </a:solidFill>
                  </a:rPr>
                  <a:t>H SENSE</a:t>
                </a:r>
              </a:p>
            </p:txBody>
          </p:sp>
          <p:sp>
            <p:nvSpPr>
              <p:cNvPr id="24688" name="Rectangle 112"/>
              <p:cNvSpPr>
                <a:spLocks noChangeArrowheads="1"/>
              </p:cNvSpPr>
              <p:nvPr/>
            </p:nvSpPr>
            <p:spPr bwMode="auto">
              <a:xfrm>
                <a:off x="1105" y="2900"/>
                <a:ext cx="1509" cy="22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endParaRPr lang="en-US" dirty="0"/>
              </a:p>
            </p:txBody>
          </p:sp>
          <p:sp>
            <p:nvSpPr>
              <p:cNvPr id="24689" name="Rectangle 113"/>
              <p:cNvSpPr>
                <a:spLocks noChangeArrowheads="1"/>
              </p:cNvSpPr>
              <p:nvPr/>
            </p:nvSpPr>
            <p:spPr bwMode="auto">
              <a:xfrm>
                <a:off x="1187" y="3033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4690" name="Rectangle 114"/>
              <p:cNvSpPr>
                <a:spLocks noChangeArrowheads="1"/>
              </p:cNvSpPr>
              <p:nvPr/>
            </p:nvSpPr>
            <p:spPr bwMode="auto">
              <a:xfrm>
                <a:off x="1324" y="3228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4691" name="Rectangle 115"/>
              <p:cNvSpPr>
                <a:spLocks noChangeArrowheads="1"/>
              </p:cNvSpPr>
              <p:nvPr/>
            </p:nvSpPr>
            <p:spPr bwMode="auto">
              <a:xfrm>
                <a:off x="1122" y="2938"/>
                <a:ext cx="1411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 dirty="0">
                    <a:solidFill>
                      <a:srgbClr val="0000FF"/>
                    </a:solidFill>
                  </a:rPr>
                  <a:t> </a:t>
                </a:r>
                <a:r>
                  <a:rPr lang="en-GB" sz="1600" b="1" dirty="0">
                    <a:solidFill>
                      <a:srgbClr val="0000FF"/>
                    </a:solidFill>
                  </a:rPr>
                  <a:t>FTIR SPECTROMETER</a:t>
                </a:r>
              </a:p>
            </p:txBody>
          </p:sp>
        </p:grpSp>
        <p:sp>
          <p:nvSpPr>
            <p:cNvPr id="24693" name="Rectangle 117"/>
            <p:cNvSpPr>
              <a:spLocks noChangeArrowheads="1"/>
            </p:cNvSpPr>
            <p:nvPr/>
          </p:nvSpPr>
          <p:spPr bwMode="auto">
            <a:xfrm>
              <a:off x="1453" y="3462"/>
              <a:ext cx="766" cy="19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 dirty="0"/>
            </a:p>
          </p:txBody>
        </p:sp>
        <p:sp>
          <p:nvSpPr>
            <p:cNvPr id="24694" name="Rectangle 118"/>
            <p:cNvSpPr>
              <a:spLocks noChangeArrowheads="1"/>
            </p:cNvSpPr>
            <p:nvPr/>
          </p:nvSpPr>
          <p:spPr bwMode="auto">
            <a:xfrm>
              <a:off x="1644" y="3441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>
                  <a:solidFill>
                    <a:schemeClr val="tx2"/>
                  </a:solidFill>
                </a:rPr>
                <a:t>FID</a:t>
              </a:r>
            </a:p>
          </p:txBody>
        </p:sp>
      </p:grpSp>
      <p:sp>
        <p:nvSpPr>
          <p:cNvPr id="24696" name="Rectangle 120"/>
          <p:cNvSpPr>
            <a:spLocks noChangeArrowheads="1"/>
          </p:cNvSpPr>
          <p:nvPr/>
        </p:nvSpPr>
        <p:spPr bwMode="auto">
          <a:xfrm>
            <a:off x="304800" y="49530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/>
              <a:t>VENT</a:t>
            </a:r>
          </a:p>
        </p:txBody>
      </p:sp>
      <p:sp>
        <p:nvSpPr>
          <p:cNvPr id="24697" name="Line 121"/>
          <p:cNvSpPr>
            <a:spLocks noChangeShapeType="1"/>
          </p:cNvSpPr>
          <p:nvPr/>
        </p:nvSpPr>
        <p:spPr bwMode="auto">
          <a:xfrm>
            <a:off x="3657600" y="5211763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698" name="Line 122"/>
          <p:cNvSpPr>
            <a:spLocks noChangeShapeType="1"/>
          </p:cNvSpPr>
          <p:nvPr/>
        </p:nvSpPr>
        <p:spPr bwMode="auto">
          <a:xfrm>
            <a:off x="3505200" y="5668963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700" name="Rectangle 124"/>
          <p:cNvSpPr>
            <a:spLocks noChangeArrowheads="1"/>
          </p:cNvSpPr>
          <p:nvPr/>
        </p:nvSpPr>
        <p:spPr bwMode="auto">
          <a:xfrm>
            <a:off x="5562600" y="3108325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/>
              <a:t>TC</a:t>
            </a:r>
          </a:p>
        </p:txBody>
      </p:sp>
      <p:sp>
        <p:nvSpPr>
          <p:cNvPr id="24701" name="Rectangle 125"/>
          <p:cNvSpPr>
            <a:spLocks noChangeArrowheads="1"/>
          </p:cNvSpPr>
          <p:nvPr/>
        </p:nvSpPr>
        <p:spPr bwMode="auto">
          <a:xfrm>
            <a:off x="5562600" y="3276600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/>
              <a:t>TC</a:t>
            </a:r>
          </a:p>
        </p:txBody>
      </p:sp>
      <p:sp>
        <p:nvSpPr>
          <p:cNvPr id="24702" name="Line 126"/>
          <p:cNvSpPr>
            <a:spLocks noChangeShapeType="1"/>
          </p:cNvSpPr>
          <p:nvPr/>
        </p:nvSpPr>
        <p:spPr bwMode="auto">
          <a:xfrm flipV="1">
            <a:off x="5334000" y="3611563"/>
            <a:ext cx="838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703" name="Rectangle 127"/>
          <p:cNvSpPr>
            <a:spLocks noChangeArrowheads="1"/>
          </p:cNvSpPr>
          <p:nvPr/>
        </p:nvSpPr>
        <p:spPr bwMode="auto">
          <a:xfrm>
            <a:off x="4114800" y="3505200"/>
            <a:ext cx="1295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rgbClr val="009900"/>
                </a:solidFill>
              </a:rPr>
              <a:t>Catalyst 0.505” length x 0.713” diameter</a:t>
            </a:r>
          </a:p>
        </p:txBody>
      </p:sp>
      <p:sp>
        <p:nvSpPr>
          <p:cNvPr id="24704" name="Line 128"/>
          <p:cNvSpPr>
            <a:spLocks noChangeShapeType="1"/>
          </p:cNvSpPr>
          <p:nvPr/>
        </p:nvSpPr>
        <p:spPr bwMode="auto">
          <a:xfrm flipV="1">
            <a:off x="4648200" y="47244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705" name="Line 129"/>
          <p:cNvSpPr>
            <a:spLocks noChangeShapeType="1"/>
          </p:cNvSpPr>
          <p:nvPr/>
        </p:nvSpPr>
        <p:spPr bwMode="auto">
          <a:xfrm>
            <a:off x="4114800" y="4724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706" name="Line 130"/>
          <p:cNvSpPr>
            <a:spLocks noChangeShapeType="1"/>
          </p:cNvSpPr>
          <p:nvPr/>
        </p:nvSpPr>
        <p:spPr bwMode="auto">
          <a:xfrm>
            <a:off x="5867400" y="3276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707" name="Line 131"/>
          <p:cNvSpPr>
            <a:spLocks noChangeShapeType="1"/>
          </p:cNvSpPr>
          <p:nvPr/>
        </p:nvSpPr>
        <p:spPr bwMode="auto">
          <a:xfrm>
            <a:off x="5867400" y="3429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708" name="Rectangle 132"/>
          <p:cNvSpPr>
            <a:spLocks noChangeArrowheads="1"/>
          </p:cNvSpPr>
          <p:nvPr/>
        </p:nvSpPr>
        <p:spPr bwMode="auto">
          <a:xfrm>
            <a:off x="6629400" y="3810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/>
              <a:t>Sample outlet</a:t>
            </a:r>
          </a:p>
        </p:txBody>
      </p:sp>
      <p:sp>
        <p:nvSpPr>
          <p:cNvPr id="24709" name="Line 133"/>
          <p:cNvSpPr>
            <a:spLocks noChangeShapeType="1"/>
          </p:cNvSpPr>
          <p:nvPr/>
        </p:nvSpPr>
        <p:spPr bwMode="auto">
          <a:xfrm flipH="1">
            <a:off x="1219200" y="4800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710" name="Line 134"/>
          <p:cNvSpPr>
            <a:spLocks noChangeShapeType="1"/>
          </p:cNvSpPr>
          <p:nvPr/>
        </p:nvSpPr>
        <p:spPr bwMode="auto">
          <a:xfrm>
            <a:off x="1219200" y="48006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711" name="Line 135"/>
          <p:cNvSpPr>
            <a:spLocks noChangeShapeType="1"/>
          </p:cNvSpPr>
          <p:nvPr/>
        </p:nvSpPr>
        <p:spPr bwMode="auto">
          <a:xfrm>
            <a:off x="1219200" y="5638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712" name="Line 136"/>
          <p:cNvSpPr>
            <a:spLocks noChangeShapeType="1"/>
          </p:cNvSpPr>
          <p:nvPr/>
        </p:nvSpPr>
        <p:spPr bwMode="auto">
          <a:xfrm>
            <a:off x="1219200" y="5257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713" name="Line 137"/>
          <p:cNvSpPr>
            <a:spLocks noChangeShapeType="1"/>
          </p:cNvSpPr>
          <p:nvPr/>
        </p:nvSpPr>
        <p:spPr bwMode="auto">
          <a:xfrm flipH="1">
            <a:off x="685800" y="5257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714" name="Line 138"/>
          <p:cNvSpPr>
            <a:spLocks noChangeShapeType="1"/>
          </p:cNvSpPr>
          <p:nvPr/>
        </p:nvSpPr>
        <p:spPr bwMode="auto">
          <a:xfrm>
            <a:off x="8382000" y="33528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5018" name="Rectangle 442"/>
          <p:cNvSpPr>
            <a:spLocks noChangeArrowheads="1"/>
          </p:cNvSpPr>
          <p:nvPr/>
        </p:nvSpPr>
        <p:spPr bwMode="auto">
          <a:xfrm>
            <a:off x="2411413" y="5876925"/>
            <a:ext cx="1073150" cy="3016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sp>
        <p:nvSpPr>
          <p:cNvPr id="25019" name="Text Box 443"/>
          <p:cNvSpPr txBox="1">
            <a:spLocks noChangeArrowheads="1"/>
          </p:cNvSpPr>
          <p:nvPr/>
        </p:nvSpPr>
        <p:spPr bwMode="auto">
          <a:xfrm>
            <a:off x="2555875" y="5876925"/>
            <a:ext cx="10080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chemeClr val="tx2"/>
                </a:solidFill>
              </a:rPr>
              <a:t>Q7000</a:t>
            </a:r>
          </a:p>
        </p:txBody>
      </p:sp>
      <p:sp>
        <p:nvSpPr>
          <p:cNvPr id="25025" name="Line 449"/>
          <p:cNvSpPr>
            <a:spLocks noChangeShapeType="1"/>
          </p:cNvSpPr>
          <p:nvPr/>
        </p:nvSpPr>
        <p:spPr bwMode="auto">
          <a:xfrm>
            <a:off x="4643438" y="56610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5026" name="Line 450"/>
          <p:cNvSpPr>
            <a:spLocks noChangeShapeType="1"/>
          </p:cNvSpPr>
          <p:nvPr/>
        </p:nvSpPr>
        <p:spPr bwMode="auto">
          <a:xfrm>
            <a:off x="3492500" y="6092825"/>
            <a:ext cx="1150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5030" name="Line 454"/>
          <p:cNvSpPr>
            <a:spLocks noChangeShapeType="1"/>
          </p:cNvSpPr>
          <p:nvPr/>
        </p:nvSpPr>
        <p:spPr bwMode="auto">
          <a:xfrm>
            <a:off x="1258888" y="56610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5031" name="Line 455"/>
          <p:cNvSpPr>
            <a:spLocks noChangeShapeType="1"/>
          </p:cNvSpPr>
          <p:nvPr/>
        </p:nvSpPr>
        <p:spPr bwMode="auto">
          <a:xfrm>
            <a:off x="1258888" y="6092825"/>
            <a:ext cx="1152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914400" y="6248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Capable of space velocities up to 2,000,000 hr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-1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41605</TotalTime>
  <Words>2295</Words>
  <Application>Microsoft Office PowerPoint</Application>
  <PresentationFormat>On-screen Show (4:3)</PresentationFormat>
  <Paragraphs>459</Paragraphs>
  <Slides>40</Slides>
  <Notes>40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Custom Design</vt:lpstr>
      <vt:lpstr>1_Custom Design</vt:lpstr>
      <vt:lpstr>Document</vt:lpstr>
      <vt:lpstr>Modeling the DOC </vt:lpstr>
      <vt:lpstr>Acknowledgements</vt:lpstr>
      <vt:lpstr>Slide 3</vt:lpstr>
      <vt:lpstr>George E. P. Box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H2/CO Kinetic Analysis</vt:lpstr>
      <vt:lpstr>Kinetic equations</vt:lpstr>
      <vt:lpstr>Slide 15</vt:lpstr>
      <vt:lpstr>SpaciMs Reaction Constant Optimization</vt:lpstr>
      <vt:lpstr>Slide 17</vt:lpstr>
      <vt:lpstr>Slide 18</vt:lpstr>
      <vt:lpstr>Activation Energies</vt:lpstr>
      <vt:lpstr>Pt:Pd Effect</vt:lpstr>
      <vt:lpstr>Seminal Paper on Global Catalyst Kinetic Rate Forms</vt:lpstr>
      <vt:lpstr>Inhibition equations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CO Inhibition Terms 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Summary and Conclusions</vt:lpstr>
    </vt:vector>
  </TitlesOfParts>
  <Company>GM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OnLine 2000</dc:creator>
  <cp:lastModifiedBy>Dick Blint</cp:lastModifiedBy>
  <cp:revision>2034</cp:revision>
  <dcterms:created xsi:type="dcterms:W3CDTF">2008-04-10T17:21:32Z</dcterms:created>
  <dcterms:modified xsi:type="dcterms:W3CDTF">2011-05-01T17:27:29Z</dcterms:modified>
</cp:coreProperties>
</file>